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Default Extension="jpg" ContentType="image/jpeg"/>
  <Default Extension="wmv" ContentType="video/x-ms-wmv"/>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2" r:id="rId1"/>
  </p:sldMasterIdLst>
  <p:notesMasterIdLst>
    <p:notesMasterId r:id="rId40"/>
  </p:notesMasterIdLst>
  <p:handoutMasterIdLst>
    <p:handoutMasterId r:id="rId41"/>
  </p:handoutMasterIdLst>
  <p:sldIdLst>
    <p:sldId id="256" r:id="rId2"/>
    <p:sldId id="375" r:id="rId3"/>
    <p:sldId id="634" r:id="rId4"/>
    <p:sldId id="370" r:id="rId5"/>
    <p:sldId id="364" r:id="rId6"/>
    <p:sldId id="353" r:id="rId7"/>
    <p:sldId id="354" r:id="rId8"/>
    <p:sldId id="306" r:id="rId9"/>
    <p:sldId id="371" r:id="rId10"/>
    <p:sldId id="372" r:id="rId11"/>
    <p:sldId id="373" r:id="rId12"/>
    <p:sldId id="633" r:id="rId13"/>
    <p:sldId id="368" r:id="rId14"/>
    <p:sldId id="377" r:id="rId15"/>
    <p:sldId id="344" r:id="rId16"/>
    <p:sldId id="631" r:id="rId17"/>
    <p:sldId id="635" r:id="rId18"/>
    <p:sldId id="264" r:id="rId19"/>
    <p:sldId id="358" r:id="rId20"/>
    <p:sldId id="359" r:id="rId21"/>
    <p:sldId id="315" r:id="rId22"/>
    <p:sldId id="636" r:id="rId23"/>
    <p:sldId id="333" r:id="rId24"/>
    <p:sldId id="334" r:id="rId25"/>
    <p:sldId id="335" r:id="rId26"/>
    <p:sldId id="630" r:id="rId27"/>
    <p:sldId id="337" r:id="rId28"/>
    <p:sldId id="338" r:id="rId29"/>
    <p:sldId id="339" r:id="rId30"/>
    <p:sldId id="340" r:id="rId31"/>
    <p:sldId id="341" r:id="rId32"/>
    <p:sldId id="342" r:id="rId33"/>
    <p:sldId id="637" r:id="rId34"/>
    <p:sldId id="293" r:id="rId35"/>
    <p:sldId id="351" r:id="rId36"/>
    <p:sldId id="314" r:id="rId37"/>
    <p:sldId id="328" r:id="rId38"/>
    <p:sldId id="329" r:id="rId39"/>
  </p:sldIdLst>
  <p:sldSz cx="12192000" cy="6858000"/>
  <p:notesSz cx="7315200" cy="9601200"/>
  <p:defaultTextStyle>
    <a:defPPr>
      <a:defRPr lang="en-US"/>
    </a:defPPr>
    <a:lvl1pPr algn="l" rtl="0" eaLnBrk="0" fontAlgn="base" hangingPunct="0">
      <a:spcBef>
        <a:spcPct val="0"/>
      </a:spcBef>
      <a:spcAft>
        <a:spcPct val="0"/>
      </a:spcAft>
      <a:defRPr sz="2800"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800"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800"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800"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800" kern="1200">
        <a:solidFill>
          <a:schemeClr val="tx1"/>
        </a:solidFill>
        <a:latin typeface="Times New Roman" pitchFamily="18" charset="0"/>
        <a:ea typeface="+mn-ea"/>
        <a:cs typeface="+mn-cs"/>
      </a:defRPr>
    </a:lvl5pPr>
    <a:lvl6pPr marL="2286000" algn="l" defTabSz="914400" rtl="0" eaLnBrk="1" latinLnBrk="0" hangingPunct="1">
      <a:defRPr sz="2800" kern="1200">
        <a:solidFill>
          <a:schemeClr val="tx1"/>
        </a:solidFill>
        <a:latin typeface="Times New Roman" pitchFamily="18" charset="0"/>
        <a:ea typeface="+mn-ea"/>
        <a:cs typeface="+mn-cs"/>
      </a:defRPr>
    </a:lvl6pPr>
    <a:lvl7pPr marL="2743200" algn="l" defTabSz="914400" rtl="0" eaLnBrk="1" latinLnBrk="0" hangingPunct="1">
      <a:defRPr sz="2800" kern="1200">
        <a:solidFill>
          <a:schemeClr val="tx1"/>
        </a:solidFill>
        <a:latin typeface="Times New Roman" pitchFamily="18" charset="0"/>
        <a:ea typeface="+mn-ea"/>
        <a:cs typeface="+mn-cs"/>
      </a:defRPr>
    </a:lvl7pPr>
    <a:lvl8pPr marL="3200400" algn="l" defTabSz="914400" rtl="0" eaLnBrk="1" latinLnBrk="0" hangingPunct="1">
      <a:defRPr sz="2800" kern="1200">
        <a:solidFill>
          <a:schemeClr val="tx1"/>
        </a:solidFill>
        <a:latin typeface="Times New Roman" pitchFamily="18" charset="0"/>
        <a:ea typeface="+mn-ea"/>
        <a:cs typeface="+mn-cs"/>
      </a:defRPr>
    </a:lvl8pPr>
    <a:lvl9pPr marL="3657600" algn="l" defTabSz="914400" rtl="0" eaLnBrk="1" latinLnBrk="0" hangingPunct="1">
      <a:defRPr sz="2800" kern="1200">
        <a:solidFill>
          <a:schemeClr val="tx1"/>
        </a:solidFill>
        <a:latin typeface="Times New Roman" pitchFamily="18"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60" autoAdjust="0"/>
    <p:restoredTop sz="78875" autoAdjust="0"/>
  </p:normalViewPr>
  <p:slideViewPr>
    <p:cSldViewPr snapToGrid="0">
      <p:cViewPr varScale="1">
        <p:scale>
          <a:sx n="98" d="100"/>
          <a:sy n="98" d="100"/>
        </p:scale>
        <p:origin x="960" y="72"/>
      </p:cViewPr>
      <p:guideLst>
        <p:guide orient="horz" pos="2160"/>
        <p:guide pos="2880"/>
      </p:guideLst>
    </p:cSldViewPr>
  </p:slideViewPr>
  <p:outlineViewPr>
    <p:cViewPr>
      <p:scale>
        <a:sx n="33" d="100"/>
        <a:sy n="33" d="100"/>
      </p:scale>
      <p:origin x="0" y="5184"/>
    </p:cViewPr>
    <p:sldLst>
      <p:sld r:id="rId1" collapse="1"/>
      <p:sld r:id="rId2" collapse="1"/>
      <p:sld r:id="rId3" collapse="1"/>
      <p:sld r:id="rId4" collapse="1"/>
      <p:sld r:id="rId5" collapse="1"/>
    </p:sldLst>
  </p:outlineViewPr>
  <p:notesTextViewPr>
    <p:cViewPr>
      <p:scale>
        <a:sx n="100" d="100"/>
        <a:sy n="100" d="100"/>
      </p:scale>
      <p:origin x="0" y="0"/>
    </p:cViewPr>
  </p:notesTextViewPr>
  <p:sorterViewPr>
    <p:cViewPr varScale="1">
      <p:scale>
        <a:sx n="100" d="100"/>
        <a:sy n="100" d="100"/>
      </p:scale>
      <p:origin x="0" y="0"/>
    </p:cViewPr>
  </p:sorterViewPr>
  <p:notesViewPr>
    <p:cSldViewPr snapToGrid="0">
      <p:cViewPr varScale="1">
        <p:scale>
          <a:sx n="74" d="100"/>
          <a:sy n="74" d="100"/>
        </p:scale>
        <p:origin x="2870" y="86"/>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handoutMaster" Target="handoutMasters/handoutMaster1.xml"/></Relationships>
</file>

<file path=ppt/_rels/viewProps.xml.rels><?xml version="1.0" encoding="UTF-8" standalone="yes"?>
<Relationships xmlns="http://schemas.openxmlformats.org/package/2006/relationships"><Relationship Id="rId3" Type="http://schemas.openxmlformats.org/officeDocument/2006/relationships/slide" Target="slides/slide17.xml"/><Relationship Id="rId2" Type="http://schemas.openxmlformats.org/officeDocument/2006/relationships/slide" Target="slides/slide12.xml"/><Relationship Id="rId1" Type="http://schemas.openxmlformats.org/officeDocument/2006/relationships/slide" Target="slides/slide3.xml"/><Relationship Id="rId5" Type="http://schemas.openxmlformats.org/officeDocument/2006/relationships/slide" Target="slides/slide33.xml"/><Relationship Id="rId4" Type="http://schemas.openxmlformats.org/officeDocument/2006/relationships/slide" Target="slides/slide2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4690"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eaLnBrk="1" hangingPunct="1">
              <a:defRPr sz="1300">
                <a:latin typeface="Arial" charset="0"/>
              </a:defRPr>
            </a:lvl1pPr>
          </a:lstStyle>
          <a:p>
            <a:endParaRPr lang="en-US"/>
          </a:p>
        </p:txBody>
      </p:sp>
      <p:sp>
        <p:nvSpPr>
          <p:cNvPr id="114691" name="Rectangle 3"/>
          <p:cNvSpPr>
            <a:spLocks noGrp="1" noChangeArrowheads="1"/>
          </p:cNvSpPr>
          <p:nvPr>
            <p:ph type="dt" sz="quarter" idx="1"/>
          </p:nvPr>
        </p:nvSpPr>
        <p:spPr bwMode="auto">
          <a:xfrm>
            <a:off x="4143375"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eaLnBrk="1" hangingPunct="1">
              <a:defRPr sz="1300">
                <a:latin typeface="Arial" charset="0"/>
              </a:defRPr>
            </a:lvl1pPr>
          </a:lstStyle>
          <a:p>
            <a:endParaRPr lang="en-US"/>
          </a:p>
        </p:txBody>
      </p:sp>
      <p:sp>
        <p:nvSpPr>
          <p:cNvPr id="114692" name="Rectangle 4"/>
          <p:cNvSpPr>
            <a:spLocks noGrp="1" noChangeArrowheads="1"/>
          </p:cNvSpPr>
          <p:nvPr>
            <p:ph type="ftr" sz="quarter" idx="2"/>
          </p:nvPr>
        </p:nvSpPr>
        <p:spPr bwMode="auto">
          <a:xfrm>
            <a:off x="0" y="9120188"/>
            <a:ext cx="4740442"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eaLnBrk="1" hangingPunct="1">
              <a:defRPr sz="1300">
                <a:latin typeface="Arial" charset="0"/>
              </a:defRPr>
            </a:lvl1pPr>
          </a:lstStyle>
          <a:p>
            <a:r>
              <a:rPr lang="en-US" dirty="0"/>
              <a:t>CEE 4520: Sustainable Safe Water on Tap</a:t>
            </a:r>
          </a:p>
          <a:p>
            <a:r>
              <a:rPr lang="en-US" dirty="0"/>
              <a:t>Monroe Weber-Shirk</a:t>
            </a:r>
          </a:p>
        </p:txBody>
      </p:sp>
      <p:sp>
        <p:nvSpPr>
          <p:cNvPr id="114693" name="Rectangle 5"/>
          <p:cNvSpPr>
            <a:spLocks noGrp="1" noChangeArrowheads="1"/>
          </p:cNvSpPr>
          <p:nvPr>
            <p:ph type="sldNum" sz="quarter" idx="3"/>
          </p:nvPr>
        </p:nvSpPr>
        <p:spPr bwMode="auto">
          <a:xfrm>
            <a:off x="4143375" y="9120188"/>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eaLnBrk="1" hangingPunct="1">
              <a:defRPr sz="1300">
                <a:latin typeface="Arial" charset="0"/>
              </a:defRPr>
            </a:lvl1pPr>
          </a:lstStyle>
          <a:p>
            <a:fld id="{355FB79C-F271-4272-9C07-09025A8C14D0}" type="slidenum">
              <a:rPr lang="en-US"/>
              <a:pPr/>
              <a:t>‹#›</a:t>
            </a:fld>
            <a:endParaRPr lang="en-US"/>
          </a:p>
        </p:txBody>
      </p:sp>
    </p:spTree>
    <p:extLst>
      <p:ext uri="{BB962C8B-B14F-4D97-AF65-F5344CB8AC3E}">
        <p14:creationId xmlns:p14="http://schemas.microsoft.com/office/powerpoint/2010/main" val="75647547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410"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eaLnBrk="1" hangingPunct="1">
              <a:defRPr sz="1300">
                <a:latin typeface="Arial" charset="0"/>
              </a:defRPr>
            </a:lvl1pPr>
          </a:lstStyle>
          <a:p>
            <a:endParaRPr lang="en-US"/>
          </a:p>
        </p:txBody>
      </p:sp>
      <p:sp>
        <p:nvSpPr>
          <p:cNvPr id="17411" name="Rectangle 3"/>
          <p:cNvSpPr>
            <a:spLocks noGrp="1" noChangeArrowheads="1"/>
          </p:cNvSpPr>
          <p:nvPr>
            <p:ph type="dt" idx="1"/>
          </p:nvPr>
        </p:nvSpPr>
        <p:spPr bwMode="auto">
          <a:xfrm>
            <a:off x="4143375"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eaLnBrk="1" hangingPunct="1">
              <a:defRPr sz="1300">
                <a:latin typeface="Arial" charset="0"/>
              </a:defRPr>
            </a:lvl1pPr>
          </a:lstStyle>
          <a:p>
            <a:endParaRPr lang="en-US"/>
          </a:p>
        </p:txBody>
      </p:sp>
      <p:sp>
        <p:nvSpPr>
          <p:cNvPr id="17412" name="Rectangle 4"/>
          <p:cNvSpPr>
            <a:spLocks noGrp="1" noRot="1" noChangeAspect="1" noChangeArrowheads="1" noTextEdit="1"/>
          </p:cNvSpPr>
          <p:nvPr>
            <p:ph type="sldImg" idx="2"/>
          </p:nvPr>
        </p:nvSpPr>
        <p:spPr bwMode="auto">
          <a:xfrm>
            <a:off x="1257300" y="720725"/>
            <a:ext cx="4800600" cy="3600450"/>
          </a:xfrm>
          <a:prstGeom prst="rect">
            <a:avLst/>
          </a:prstGeom>
          <a:noFill/>
          <a:ln w="9525">
            <a:solidFill>
              <a:srgbClr val="000000"/>
            </a:solidFill>
            <a:miter lim="800000"/>
            <a:headEnd/>
            <a:tailEnd/>
          </a:ln>
          <a:effectLst/>
        </p:spPr>
      </p:sp>
      <p:sp>
        <p:nvSpPr>
          <p:cNvPr id="17413" name="Rectangle 5"/>
          <p:cNvSpPr>
            <a:spLocks noGrp="1" noChangeArrowheads="1"/>
          </p:cNvSpPr>
          <p:nvPr>
            <p:ph type="body" sz="quarter" idx="3"/>
          </p:nvPr>
        </p:nvSpPr>
        <p:spPr bwMode="auto">
          <a:xfrm>
            <a:off x="731838" y="4560888"/>
            <a:ext cx="5851525" cy="4319587"/>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414" name="Rectangle 6"/>
          <p:cNvSpPr>
            <a:spLocks noGrp="1" noChangeArrowheads="1"/>
          </p:cNvSpPr>
          <p:nvPr>
            <p:ph type="ftr" sz="quarter" idx="4"/>
          </p:nvPr>
        </p:nvSpPr>
        <p:spPr bwMode="auto">
          <a:xfrm>
            <a:off x="0" y="9120188"/>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eaLnBrk="1" hangingPunct="1">
              <a:defRPr sz="1300">
                <a:latin typeface="Arial" charset="0"/>
              </a:defRPr>
            </a:lvl1pPr>
          </a:lstStyle>
          <a:p>
            <a:endParaRPr lang="en-US"/>
          </a:p>
        </p:txBody>
      </p:sp>
      <p:sp>
        <p:nvSpPr>
          <p:cNvPr id="17415" name="Rectangle 7"/>
          <p:cNvSpPr>
            <a:spLocks noGrp="1" noChangeArrowheads="1"/>
          </p:cNvSpPr>
          <p:nvPr>
            <p:ph type="sldNum" sz="quarter" idx="5"/>
          </p:nvPr>
        </p:nvSpPr>
        <p:spPr bwMode="auto">
          <a:xfrm>
            <a:off x="4143375" y="9120188"/>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eaLnBrk="1" hangingPunct="1">
              <a:defRPr sz="1300">
                <a:latin typeface="Arial" charset="0"/>
              </a:defRPr>
            </a:lvl1pPr>
          </a:lstStyle>
          <a:p>
            <a:fld id="{36162871-416D-4AE9-A5A7-214A62341D5B}" type="slidenum">
              <a:rPr lang="en-US"/>
              <a:pPr/>
              <a:t>‹#›</a:t>
            </a:fld>
            <a:endParaRPr lang="en-US"/>
          </a:p>
        </p:txBody>
      </p:sp>
    </p:spTree>
    <p:extLst>
      <p:ext uri="{BB962C8B-B14F-4D97-AF65-F5344CB8AC3E}">
        <p14:creationId xmlns:p14="http://schemas.microsoft.com/office/powerpoint/2010/main" val="3630265531"/>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www.un.org/sustainabledevelopment/sustainable-development-goals/" TargetMode="External"/><Relationship Id="rId2" Type="http://schemas.openxmlformats.org/officeDocument/2006/relationships/slide" Target="../slides/slide4.xml"/><Relationship Id="rId1" Type="http://schemas.openxmlformats.org/officeDocument/2006/relationships/notesMaster" Target="../notesMasters/notesMaster1.xml"/><Relationship Id="rId5" Type="http://schemas.openxmlformats.org/officeDocument/2006/relationships/hyperlink" Target="http://www.un.org/sustainabledevelopment/summit/" TargetMode="External"/><Relationship Id="rId4" Type="http://schemas.openxmlformats.org/officeDocument/2006/relationships/hyperlink" Target="http://www.un.org/ga/search/view_doc.asp?symbol=A/RES/70/1&amp;Lang=E"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D053DE9-3B8B-41C6-92A8-BBD3C1363B67}" type="slidenum">
              <a:rPr lang="en-US"/>
              <a:pPr/>
              <a:t>1</a:t>
            </a:fld>
            <a:endParaRPr lang="en-US"/>
          </a:p>
        </p:txBody>
      </p:sp>
      <p:sp>
        <p:nvSpPr>
          <p:cNvPr id="84994" name="Rectangle 2"/>
          <p:cNvSpPr>
            <a:spLocks noGrp="1" noRot="1" noChangeAspect="1" noChangeArrowheads="1" noTextEdit="1"/>
          </p:cNvSpPr>
          <p:nvPr>
            <p:ph type="sldImg"/>
          </p:nvPr>
        </p:nvSpPr>
        <p:spPr>
          <a:xfrm>
            <a:off x="457200" y="720725"/>
            <a:ext cx="6400800" cy="3600450"/>
          </a:xfrm>
          <a:ln/>
        </p:spPr>
      </p:sp>
      <p:sp>
        <p:nvSpPr>
          <p:cNvPr id="8499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F549CB5-A686-47F4-80B8-FD757FBBD966}" type="slidenum">
              <a:rPr lang="en-US"/>
              <a:pPr/>
              <a:t>12</a:t>
            </a:fld>
            <a:endParaRPr lang="en-US"/>
          </a:p>
        </p:txBody>
      </p:sp>
      <p:sp>
        <p:nvSpPr>
          <p:cNvPr id="86018" name="Rectangle 2"/>
          <p:cNvSpPr>
            <a:spLocks noGrp="1" noRot="1" noChangeAspect="1" noChangeArrowheads="1" noTextEdit="1"/>
          </p:cNvSpPr>
          <p:nvPr>
            <p:ph type="sldImg"/>
          </p:nvPr>
        </p:nvSpPr>
        <p:spPr>
          <a:xfrm>
            <a:off x="457200" y="720725"/>
            <a:ext cx="6400800" cy="3600450"/>
          </a:xfrm>
          <a:ln/>
        </p:spPr>
      </p:sp>
      <p:sp>
        <p:nvSpPr>
          <p:cNvPr id="8601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4239835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Adapted from presentation by Amy Pickering at Cornell University in December 2018.</a:t>
            </a:r>
          </a:p>
          <a:p>
            <a:endParaRPr lang="en-US" dirty="0"/>
          </a:p>
          <a:p>
            <a:pPr marL="228600" indent="-228600">
              <a:buAutoNum type="arabicPeriod"/>
            </a:pPr>
            <a:r>
              <a:rPr lang="en-US" dirty="0"/>
              <a:t>Cost of centralized water treatment is the treatment part!</a:t>
            </a:r>
            <a:r>
              <a:rPr lang="en-US" baseline="0" dirty="0"/>
              <a:t> This forgets that in a city you need centralized water provision in any case.</a:t>
            </a:r>
          </a:p>
          <a:p>
            <a:pPr marL="228600" indent="-228600">
              <a:buAutoNum type="arabicPeriod"/>
            </a:pPr>
            <a:r>
              <a:rPr lang="en-US" baseline="0" dirty="0"/>
              <a:t>Vended water means tanker trucks instead of a distribution pipe network!!!!! Are we really saying tanker truck water is cheaper than piped water????</a:t>
            </a:r>
          </a:p>
          <a:p>
            <a:pPr marL="228600" indent="-228600">
              <a:buAutoNum type="arabicPeriod"/>
            </a:pPr>
            <a:r>
              <a:rPr lang="en-US" baseline="0" dirty="0"/>
              <a:t>If you don’t have a water supply system that you don’t have any water to boil.</a:t>
            </a:r>
          </a:p>
          <a:p>
            <a:pPr marL="228600" indent="-228600">
              <a:buAutoNum type="arabicPeriod"/>
            </a:pPr>
            <a:r>
              <a:rPr lang="en-US" baseline="0" dirty="0"/>
              <a:t>Boiling doesn’t make water that is aesthetically pleasing.</a:t>
            </a:r>
          </a:p>
          <a:p>
            <a:pPr marL="228600" indent="-228600">
              <a:buAutoNum type="arabicPeriod"/>
            </a:pPr>
            <a:r>
              <a:rPr lang="en-US" baseline="0" dirty="0"/>
              <a:t>This forgot to ask what the consumer wanted!</a:t>
            </a:r>
          </a:p>
          <a:p>
            <a:pPr marL="228600" indent="-228600">
              <a:buAutoNum type="arabicPeriod"/>
            </a:pPr>
            <a:r>
              <a:rPr lang="en-US" baseline="0" dirty="0"/>
              <a:t>Check the math!</a:t>
            </a:r>
          </a:p>
          <a:p>
            <a:pPr marL="228600" indent="-228600">
              <a:buAutoNum type="arabicPeriod"/>
            </a:pPr>
            <a:endParaRPr lang="en-US" dirty="0"/>
          </a:p>
        </p:txBody>
      </p:sp>
      <p:sp>
        <p:nvSpPr>
          <p:cNvPr id="4" name="Slide Number Placeholder 3"/>
          <p:cNvSpPr>
            <a:spLocks noGrp="1"/>
          </p:cNvSpPr>
          <p:nvPr>
            <p:ph type="sldNum" sz="quarter" idx="10"/>
          </p:nvPr>
        </p:nvSpPr>
        <p:spPr/>
        <p:txBody>
          <a:bodyPr/>
          <a:lstStyle/>
          <a:p>
            <a:fld id="{36162871-416D-4AE9-A5A7-214A62341D5B}" type="slidenum">
              <a:rPr lang="en-US" smtClean="0"/>
              <a:pPr/>
              <a:t>13</a:t>
            </a:fld>
            <a:endParaRPr lang="en-US"/>
          </a:p>
        </p:txBody>
      </p:sp>
    </p:spTree>
    <p:extLst>
      <p:ext uri="{BB962C8B-B14F-4D97-AF65-F5344CB8AC3E}">
        <p14:creationId xmlns:p14="http://schemas.microsoft.com/office/powerpoint/2010/main" val="17576643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Distribution systems cost much more than the treatment plant to build</a:t>
            </a:r>
          </a:p>
          <a:p>
            <a:endParaRPr lang="en-US" dirty="0"/>
          </a:p>
        </p:txBody>
      </p:sp>
      <p:sp>
        <p:nvSpPr>
          <p:cNvPr id="4" name="Slide Number Placeholder 3"/>
          <p:cNvSpPr>
            <a:spLocks noGrp="1"/>
          </p:cNvSpPr>
          <p:nvPr>
            <p:ph type="sldNum" sz="quarter" idx="5"/>
          </p:nvPr>
        </p:nvSpPr>
        <p:spPr/>
        <p:txBody>
          <a:bodyPr/>
          <a:lstStyle/>
          <a:p>
            <a:fld id="{36162871-416D-4AE9-A5A7-214A62341D5B}" type="slidenum">
              <a:rPr lang="en-US" smtClean="0"/>
              <a:pPr/>
              <a:t>14</a:t>
            </a:fld>
            <a:endParaRPr lang="en-US"/>
          </a:p>
        </p:txBody>
      </p:sp>
    </p:spTree>
    <p:extLst>
      <p:ext uri="{BB962C8B-B14F-4D97-AF65-F5344CB8AC3E}">
        <p14:creationId xmlns:p14="http://schemas.microsoft.com/office/powerpoint/2010/main" val="15774225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r>
              <a:rPr lang="en-US" dirty="0"/>
              <a:t>The cases of 1 (small towns</a:t>
            </a:r>
            <a:r>
              <a:rPr lang="en-US" baseline="0" dirty="0"/>
              <a:t> less than 25,000) and 2 (towns larger than 25,000) in Honduras are the norm. </a:t>
            </a:r>
          </a:p>
          <a:p>
            <a:r>
              <a:rPr lang="en-US" baseline="0" dirty="0"/>
              <a:t>Sustainability is above the x=y line</a:t>
            </a:r>
          </a:p>
          <a:p>
            <a:r>
              <a:rPr lang="en-US" baseline="0" dirty="0"/>
              <a:t>Incremental cost for treatment is small! (both capital cost and operating costs)</a:t>
            </a:r>
          </a:p>
          <a:p>
            <a:endParaRPr lang="en-US" baseline="0" dirty="0"/>
          </a:p>
          <a:p>
            <a:endParaRPr lang="en-US" baseline="0" dirty="0"/>
          </a:p>
          <a:p>
            <a:endParaRPr lang="en-US" dirty="0"/>
          </a:p>
        </p:txBody>
      </p:sp>
      <p:sp>
        <p:nvSpPr>
          <p:cNvPr id="4" name="Slide Number Placeholder 3"/>
          <p:cNvSpPr>
            <a:spLocks noGrp="1"/>
          </p:cNvSpPr>
          <p:nvPr>
            <p:ph type="sldNum" sz="quarter" idx="10"/>
          </p:nvPr>
        </p:nvSpPr>
        <p:spPr/>
        <p:txBody>
          <a:bodyPr/>
          <a:lstStyle/>
          <a:p>
            <a:fld id="{AD5A8BC9-E8E6-4ECA-9EBF-76FFB917C73A}" type="slidenum">
              <a:rPr lang="en-US" smtClean="0"/>
              <a:pPr/>
              <a:t>15</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F549CB5-A686-47F4-80B8-FD757FBBD966}" type="slidenum">
              <a:rPr lang="en-US"/>
              <a:pPr/>
              <a:t>17</a:t>
            </a:fld>
            <a:endParaRPr lang="en-US"/>
          </a:p>
        </p:txBody>
      </p:sp>
      <p:sp>
        <p:nvSpPr>
          <p:cNvPr id="86018" name="Rectangle 2"/>
          <p:cNvSpPr>
            <a:spLocks noGrp="1" noRot="1" noChangeAspect="1" noChangeArrowheads="1" noTextEdit="1"/>
          </p:cNvSpPr>
          <p:nvPr>
            <p:ph type="sldImg"/>
          </p:nvPr>
        </p:nvSpPr>
        <p:spPr>
          <a:xfrm>
            <a:off x="457200" y="720725"/>
            <a:ext cx="6400800" cy="3600450"/>
          </a:xfrm>
          <a:ln/>
        </p:spPr>
      </p:sp>
      <p:sp>
        <p:nvSpPr>
          <p:cNvPr id="8601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2188352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8CE7D53-B2EC-4044-BAA9-0CA1556D1E87}" type="slidenum">
              <a:rPr lang="en-US"/>
              <a:pPr/>
              <a:t>18</a:t>
            </a:fld>
            <a:endParaRPr lang="en-US"/>
          </a:p>
        </p:txBody>
      </p:sp>
      <p:sp>
        <p:nvSpPr>
          <p:cNvPr id="31746" name="Rectangle 2"/>
          <p:cNvSpPr>
            <a:spLocks noGrp="1" noRot="1" noChangeAspect="1" noChangeArrowheads="1" noTextEdit="1"/>
          </p:cNvSpPr>
          <p:nvPr>
            <p:ph type="sldImg"/>
          </p:nvPr>
        </p:nvSpPr>
        <p:spPr>
          <a:xfrm>
            <a:off x="457200" y="720725"/>
            <a:ext cx="6400800" cy="3600450"/>
          </a:xfrm>
          <a:ln/>
        </p:spPr>
      </p:sp>
      <p:sp>
        <p:nvSpPr>
          <p:cNvPr id="31747" name="Rectangle 3"/>
          <p:cNvSpPr>
            <a:spLocks noGrp="1" noChangeArrowheads="1"/>
          </p:cNvSpPr>
          <p:nvPr>
            <p:ph type="body" idx="1"/>
          </p:nvPr>
        </p:nvSpPr>
        <p:spPr/>
        <p:txBody>
          <a:bodyPr/>
          <a:lstStyle/>
          <a:p>
            <a:r>
              <a:rPr lang="en-US"/>
              <a:t>http://www.who.int/docstore/water_sanitation_health/Globassessment/Global3.4.htm</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Shape 93"/>
          <p:cNvSpPr txBox="1">
            <a:spLocks noGrp="1"/>
          </p:cNvSpPr>
          <p:nvPr>
            <p:ph type="body" idx="1"/>
          </p:nvPr>
        </p:nvSpPr>
        <p:spPr>
          <a:xfrm>
            <a:off x="731521" y="4560570"/>
            <a:ext cx="5852159" cy="4320540"/>
          </a:xfrm>
          <a:prstGeom prst="rect">
            <a:avLst/>
          </a:prstGeom>
        </p:spPr>
        <p:txBody>
          <a:bodyPr lIns="96645" tIns="96645" rIns="96645" bIns="96645" anchor="t" anchorCtr="0">
            <a:noAutofit/>
          </a:bodyPr>
          <a:lstStyle/>
          <a:p>
            <a:pPr>
              <a:spcBef>
                <a:spcPts val="0"/>
              </a:spcBef>
              <a:buSzPct val="25000"/>
            </a:pPr>
            <a:r>
              <a:rPr lang="it-IT" sz="1200" b="0" i="0" u="none" strike="noStrike" kern="1200" dirty="0">
                <a:solidFill>
                  <a:schemeClr val="tx1"/>
                </a:solidFill>
                <a:effectLst/>
                <a:latin typeface="Arial" charset="0"/>
                <a:ea typeface="+mn-ea"/>
                <a:cs typeface="+mn-cs"/>
              </a:rPr>
              <a:t>David Gold, Alicia Peters, Weier Chen,Lucia Garcia-Iturri Gallego, </a:t>
            </a:r>
            <a:r>
              <a:rPr lang="it-IT" sz="1200" b="1" i="0" u="none" strike="noStrike" kern="1200" dirty="0">
                <a:solidFill>
                  <a:schemeClr val="tx1"/>
                </a:solidFill>
                <a:effectLst/>
                <a:latin typeface="Arial" charset="0"/>
                <a:ea typeface="+mn-ea"/>
                <a:cs typeface="+mn-cs"/>
              </a:rPr>
              <a:t>Distribution System Contamination Prevention </a:t>
            </a:r>
          </a:p>
          <a:p>
            <a:pPr>
              <a:spcBef>
                <a:spcPts val="0"/>
              </a:spcBef>
              <a:buSzPct val="25000"/>
            </a:pPr>
            <a:r>
              <a:rPr lang="it-IT" sz="1300" dirty="0">
                <a:solidFill>
                  <a:schemeClr val="dk1"/>
                </a:solidFill>
                <a:latin typeface="Calibri"/>
                <a:ea typeface="Calibri"/>
                <a:cs typeface="Calibri"/>
                <a:sym typeface="Calibri"/>
              </a:rPr>
              <a:t>https://docs.google.com/presentation/d/1FbHpETKLk-6JZaqnlvxxkkQqu3iSUCvia9jvmYfr5kg/edit#slide=id.p21</a:t>
            </a:r>
            <a:endParaRPr dirty="0"/>
          </a:p>
        </p:txBody>
      </p:sp>
      <p:sp>
        <p:nvSpPr>
          <p:cNvPr id="94" name="Shape 94"/>
          <p:cNvSpPr>
            <a:spLocks noGrp="1" noRot="1" noChangeAspect="1"/>
          </p:cNvSpPr>
          <p:nvPr>
            <p:ph type="sldImg" idx="2"/>
          </p:nvPr>
        </p:nvSpPr>
        <p:spPr>
          <a:xfrm>
            <a:off x="457200" y="720725"/>
            <a:ext cx="6400800" cy="360045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Shape 105"/>
          <p:cNvSpPr>
            <a:spLocks noGrp="1" noRot="1" noChangeAspect="1"/>
          </p:cNvSpPr>
          <p:nvPr>
            <p:ph type="sldImg" idx="2"/>
          </p:nvPr>
        </p:nvSpPr>
        <p:spPr>
          <a:xfrm>
            <a:off x="457200" y="720725"/>
            <a:ext cx="6400800" cy="360045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06" name="Shape 106"/>
          <p:cNvSpPr txBox="1">
            <a:spLocks noGrp="1"/>
          </p:cNvSpPr>
          <p:nvPr>
            <p:ph type="body" idx="1"/>
          </p:nvPr>
        </p:nvSpPr>
        <p:spPr>
          <a:xfrm>
            <a:off x="731521" y="4560570"/>
            <a:ext cx="5852159" cy="4320540"/>
          </a:xfrm>
          <a:prstGeom prst="rect">
            <a:avLst/>
          </a:prstGeom>
          <a:noFill/>
          <a:ln>
            <a:noFill/>
          </a:ln>
        </p:spPr>
        <p:txBody>
          <a:bodyPr lIns="96645" tIns="48309" rIns="96645" bIns="48309" anchor="t" anchorCtr="0">
            <a:noAutofit/>
          </a:bodyPr>
          <a:lstStyle/>
          <a:p>
            <a:pPr>
              <a:spcBef>
                <a:spcPts val="0"/>
              </a:spcBef>
              <a:buSzPct val="25000"/>
            </a:pPr>
            <a:r>
              <a:rPr lang="it-IT" sz="1200" b="0" i="0" u="none" strike="noStrike" kern="1200" dirty="0">
                <a:solidFill>
                  <a:schemeClr val="tx1"/>
                </a:solidFill>
                <a:effectLst/>
                <a:latin typeface="Arial" charset="0"/>
                <a:ea typeface="+mn-ea"/>
                <a:cs typeface="+mn-cs"/>
              </a:rPr>
              <a:t>David Gold, Alicia Peters, Weier Chen,Lucia Garcia-Iturri Gallego, </a:t>
            </a:r>
            <a:r>
              <a:rPr lang="en-US" sz="1200" b="1" i="0" u="none" strike="noStrike" kern="1200" dirty="0">
                <a:solidFill>
                  <a:schemeClr val="tx1"/>
                </a:solidFill>
                <a:effectLst/>
                <a:latin typeface="Arial" charset="0"/>
                <a:ea typeface="+mn-ea"/>
                <a:cs typeface="+mn-cs"/>
              </a:rPr>
              <a:t>Distribution System Contamination Prevention </a:t>
            </a:r>
          </a:p>
          <a:p>
            <a:pPr>
              <a:spcBef>
                <a:spcPts val="0"/>
              </a:spcBef>
              <a:buSzPct val="25000"/>
            </a:pPr>
            <a:r>
              <a:rPr lang="en-US" sz="1300" dirty="0">
                <a:solidFill>
                  <a:schemeClr val="dk1"/>
                </a:solidFill>
                <a:latin typeface="Calibri"/>
                <a:ea typeface="Calibri"/>
                <a:cs typeface="Calibri"/>
                <a:sym typeface="Calibri"/>
              </a:rPr>
              <a:t>https://docs.google.com/presentation/d/1FbHpETKLk-6JZaqnlvxxkkQqu3iSUCvia9jvmYfr5kg/edit#slide=id.p16</a:t>
            </a:r>
            <a:endParaRPr sz="1300" dirty="0">
              <a:solidFill>
                <a:schemeClr val="dk1"/>
              </a:solidFill>
              <a:latin typeface="Calibri"/>
              <a:ea typeface="Calibri"/>
              <a:cs typeface="Calibri"/>
              <a:sym typeface="Calibri"/>
            </a:endParaRPr>
          </a:p>
        </p:txBody>
      </p:sp>
      <p:sp>
        <p:nvSpPr>
          <p:cNvPr id="107" name="Shape 107"/>
          <p:cNvSpPr txBox="1">
            <a:spLocks noGrp="1"/>
          </p:cNvSpPr>
          <p:nvPr>
            <p:ph type="sldNum" idx="12"/>
          </p:nvPr>
        </p:nvSpPr>
        <p:spPr>
          <a:xfrm>
            <a:off x="4143587" y="9119474"/>
            <a:ext cx="3169919" cy="480060"/>
          </a:xfrm>
          <a:prstGeom prst="rect">
            <a:avLst/>
          </a:prstGeom>
          <a:noFill/>
          <a:ln>
            <a:noFill/>
          </a:ln>
        </p:spPr>
        <p:txBody>
          <a:bodyPr lIns="96645" tIns="48309" rIns="96645" bIns="48309" anchor="b" anchorCtr="0">
            <a:noAutofit/>
          </a:bodyPr>
          <a:lstStyle/>
          <a:p>
            <a:pPr>
              <a:spcBef>
                <a:spcPts val="0"/>
              </a:spcBef>
              <a:buSzPct val="25000"/>
            </a:pPr>
            <a:fld id="{00000000-1234-1234-1234-123412341234}" type="slidenum">
              <a:rPr lang="es-HN">
                <a:solidFill>
                  <a:schemeClr val="dk1"/>
                </a:solidFill>
                <a:latin typeface="Calibri"/>
                <a:ea typeface="Calibri"/>
                <a:cs typeface="Calibri"/>
                <a:sym typeface="Calibri"/>
              </a:rPr>
              <a:pPr>
                <a:spcBef>
                  <a:spcPts val="0"/>
                </a:spcBef>
                <a:buSzPct val="25000"/>
              </a:pPr>
              <a:t>20</a:t>
            </a:fld>
            <a:endParaRPr lang="es-HN">
              <a:solidFill>
                <a:schemeClr val="dk1"/>
              </a:solidFill>
              <a:latin typeface="Calibri"/>
              <a:ea typeface="Calibri"/>
              <a:cs typeface="Calibri"/>
              <a:sym typeface="Calibri"/>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r>
              <a:rPr lang="en-US" dirty="0"/>
              <a:t>Discuss and then vote</a:t>
            </a:r>
          </a:p>
        </p:txBody>
      </p:sp>
      <p:sp>
        <p:nvSpPr>
          <p:cNvPr id="4" name="Slide Number Placeholder 3"/>
          <p:cNvSpPr>
            <a:spLocks noGrp="1"/>
          </p:cNvSpPr>
          <p:nvPr>
            <p:ph type="sldNum" sz="quarter" idx="10"/>
          </p:nvPr>
        </p:nvSpPr>
        <p:spPr/>
        <p:txBody>
          <a:bodyPr/>
          <a:lstStyle/>
          <a:p>
            <a:fld id="{36162871-416D-4AE9-A5A7-214A62341D5B}" type="slidenum">
              <a:rPr lang="en-US" smtClean="0"/>
              <a:pPr/>
              <a:t>21</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F549CB5-A686-47F4-80B8-FD757FBBD966}" type="slidenum">
              <a:rPr lang="en-US"/>
              <a:pPr/>
              <a:t>22</a:t>
            </a:fld>
            <a:endParaRPr lang="en-US"/>
          </a:p>
        </p:txBody>
      </p:sp>
      <p:sp>
        <p:nvSpPr>
          <p:cNvPr id="86018" name="Rectangle 2"/>
          <p:cNvSpPr>
            <a:spLocks noGrp="1" noRot="1" noChangeAspect="1" noChangeArrowheads="1" noTextEdit="1"/>
          </p:cNvSpPr>
          <p:nvPr>
            <p:ph type="sldImg"/>
          </p:nvPr>
        </p:nvSpPr>
        <p:spPr>
          <a:xfrm>
            <a:off x="457200" y="720725"/>
            <a:ext cx="6400800" cy="3600450"/>
          </a:xfrm>
          <a:ln/>
        </p:spPr>
      </p:sp>
      <p:sp>
        <p:nvSpPr>
          <p:cNvPr id="8601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42041582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F549CB5-A686-47F4-80B8-FD757FBBD966}" type="slidenum">
              <a:rPr lang="en-US"/>
              <a:pPr/>
              <a:t>3</a:t>
            </a:fld>
            <a:endParaRPr lang="en-US"/>
          </a:p>
        </p:txBody>
      </p:sp>
      <p:sp>
        <p:nvSpPr>
          <p:cNvPr id="86018" name="Rectangle 2"/>
          <p:cNvSpPr>
            <a:spLocks noGrp="1" noRot="1" noChangeAspect="1" noChangeArrowheads="1" noTextEdit="1"/>
          </p:cNvSpPr>
          <p:nvPr>
            <p:ph type="sldImg"/>
          </p:nvPr>
        </p:nvSpPr>
        <p:spPr>
          <a:xfrm>
            <a:off x="457200" y="720725"/>
            <a:ext cx="6400800" cy="3600450"/>
          </a:xfrm>
          <a:ln/>
        </p:spPr>
      </p:sp>
      <p:sp>
        <p:nvSpPr>
          <p:cNvPr id="8601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7238679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This is the “engineers are irrelevant hypothesis”.</a:t>
            </a:r>
          </a:p>
        </p:txBody>
      </p:sp>
      <p:sp>
        <p:nvSpPr>
          <p:cNvPr id="4" name="Slide Number Placeholder 3"/>
          <p:cNvSpPr>
            <a:spLocks noGrp="1"/>
          </p:cNvSpPr>
          <p:nvPr>
            <p:ph type="sldNum" sz="quarter" idx="10"/>
          </p:nvPr>
        </p:nvSpPr>
        <p:spPr/>
        <p:txBody>
          <a:bodyPr/>
          <a:lstStyle/>
          <a:p>
            <a:fld id="{36162871-416D-4AE9-A5A7-214A62341D5B}" type="slidenum">
              <a:rPr lang="en-US" smtClean="0"/>
              <a:pPr/>
              <a:t>23</a:t>
            </a:fld>
            <a:endParaRPr lang="en-US"/>
          </a:p>
        </p:txBody>
      </p:sp>
    </p:spTree>
    <p:extLst>
      <p:ext uri="{BB962C8B-B14F-4D97-AF65-F5344CB8AC3E}">
        <p14:creationId xmlns:p14="http://schemas.microsoft.com/office/powerpoint/2010/main" val="18337165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You can sometimes compensate for poor engineering by providing more inputs</a:t>
            </a:r>
          </a:p>
          <a:p>
            <a:pPr lvl="1"/>
            <a:r>
              <a:rPr lang="en-US" dirty="0"/>
              <a:t>Energy – fossil fuels</a:t>
            </a:r>
          </a:p>
          <a:p>
            <a:pPr lvl="1"/>
            <a:r>
              <a:rPr lang="en-US" dirty="0"/>
              <a:t>Education</a:t>
            </a:r>
          </a:p>
          <a:p>
            <a:pPr lvl="1"/>
            <a:r>
              <a:rPr lang="en-US" dirty="0"/>
              <a:t>Money</a:t>
            </a:r>
          </a:p>
          <a:p>
            <a:pPr lvl="1"/>
            <a:r>
              <a:rPr lang="en-US" dirty="0"/>
              <a:t>Management</a:t>
            </a:r>
          </a:p>
          <a:p>
            <a:pPr lvl="1"/>
            <a:r>
              <a:rPr lang="en-US" dirty="0"/>
              <a:t>Labor</a:t>
            </a:r>
          </a:p>
          <a:p>
            <a:r>
              <a:rPr lang="en-US" dirty="0"/>
              <a:t>You can sometimes reduce this burden on society by improving the technologies</a:t>
            </a:r>
          </a:p>
          <a:p>
            <a:r>
              <a:rPr lang="en-US" dirty="0"/>
              <a:t>These factors are multipliers!!!!</a:t>
            </a:r>
          </a:p>
          <a:p>
            <a:endParaRPr lang="en-US" dirty="0"/>
          </a:p>
        </p:txBody>
      </p:sp>
      <p:sp>
        <p:nvSpPr>
          <p:cNvPr id="4" name="Slide Number Placeholder 3"/>
          <p:cNvSpPr>
            <a:spLocks noGrp="1"/>
          </p:cNvSpPr>
          <p:nvPr>
            <p:ph type="sldNum" sz="quarter" idx="10"/>
          </p:nvPr>
        </p:nvSpPr>
        <p:spPr/>
        <p:txBody>
          <a:bodyPr/>
          <a:lstStyle/>
          <a:p>
            <a:fld id="{D046E1A4-200E-4ABD-9212-41EB0F3A9311}" type="slidenum">
              <a:rPr lang="en-US" smtClean="0"/>
              <a:t>26</a:t>
            </a:fld>
            <a:endParaRPr lang="en-US"/>
          </a:p>
        </p:txBody>
      </p:sp>
    </p:spTree>
    <p:extLst>
      <p:ext uri="{BB962C8B-B14F-4D97-AF65-F5344CB8AC3E}">
        <p14:creationId xmlns:p14="http://schemas.microsoft.com/office/powerpoint/2010/main" val="411517185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B41D8EC2-A0E9-457F-B1CC-A5C98B015440}" type="slidenum">
              <a:rPr lang="en-US" smtClean="0"/>
              <a:pPr/>
              <a:t>27</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r>
              <a:rPr lang="en-US" dirty="0"/>
              <a:t>What was the constraint used to create this design???? Constraints matter! The design you create will strongly reflect the constraints that you used to guide</a:t>
            </a:r>
            <a:r>
              <a:rPr lang="en-US" baseline="0" dirty="0"/>
              <a:t> </a:t>
            </a:r>
            <a:r>
              <a:rPr lang="en-US" baseline="0"/>
              <a:t>the design.</a:t>
            </a:r>
            <a:endParaRPr lang="en-US" dirty="0"/>
          </a:p>
        </p:txBody>
      </p:sp>
      <p:sp>
        <p:nvSpPr>
          <p:cNvPr id="4" name="Slide Number Placeholder 3"/>
          <p:cNvSpPr>
            <a:spLocks noGrp="1"/>
          </p:cNvSpPr>
          <p:nvPr>
            <p:ph type="sldNum" sz="quarter" idx="10"/>
          </p:nvPr>
        </p:nvSpPr>
        <p:spPr/>
        <p:txBody>
          <a:bodyPr/>
          <a:lstStyle/>
          <a:p>
            <a:fld id="{B41D8EC2-A0E9-457F-B1CC-A5C98B015440}" type="slidenum">
              <a:rPr lang="en-US" smtClean="0"/>
              <a:pPr/>
              <a:t>28</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F549CB5-A686-47F4-80B8-FD757FBBD966}" type="slidenum">
              <a:rPr lang="en-US"/>
              <a:pPr/>
              <a:t>33</a:t>
            </a:fld>
            <a:endParaRPr lang="en-US"/>
          </a:p>
        </p:txBody>
      </p:sp>
      <p:sp>
        <p:nvSpPr>
          <p:cNvPr id="86018" name="Rectangle 2"/>
          <p:cNvSpPr>
            <a:spLocks noGrp="1" noRot="1" noChangeAspect="1" noChangeArrowheads="1" noTextEdit="1"/>
          </p:cNvSpPr>
          <p:nvPr>
            <p:ph type="sldImg"/>
          </p:nvPr>
        </p:nvSpPr>
        <p:spPr>
          <a:xfrm>
            <a:off x="457200" y="720725"/>
            <a:ext cx="6400800" cy="3600450"/>
          </a:xfrm>
          <a:ln/>
        </p:spPr>
      </p:sp>
      <p:sp>
        <p:nvSpPr>
          <p:cNvPr id="8601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28226298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0C1B8BE-55CE-4697-8C44-BDA0794B8BB4}" type="slidenum">
              <a:rPr lang="en-US"/>
              <a:pPr/>
              <a:t>34</a:t>
            </a:fld>
            <a:endParaRPr lang="en-US"/>
          </a:p>
        </p:txBody>
      </p:sp>
      <p:sp>
        <p:nvSpPr>
          <p:cNvPr id="106498" name="Rectangle 2"/>
          <p:cNvSpPr>
            <a:spLocks noGrp="1" noRot="1" noChangeAspect="1" noChangeArrowheads="1" noTextEdit="1"/>
          </p:cNvSpPr>
          <p:nvPr>
            <p:ph type="sldImg"/>
          </p:nvPr>
        </p:nvSpPr>
        <p:spPr>
          <a:xfrm>
            <a:off x="457200" y="720725"/>
            <a:ext cx="6400800" cy="3600450"/>
          </a:xfrm>
          <a:ln/>
        </p:spPr>
      </p:sp>
      <p:sp>
        <p:nvSpPr>
          <p:cNvPr id="10649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pPr defTabSz="966612" fontAlgn="auto">
              <a:spcBef>
                <a:spcPts val="0"/>
              </a:spcBef>
              <a:spcAft>
                <a:spcPts val="0"/>
              </a:spcAft>
              <a:defRPr/>
            </a:pPr>
            <a:r>
              <a:rPr lang="en-US" dirty="0"/>
              <a:t>From the research lab to new understanding of the physics to the design studio to the construction site to the tap</a:t>
            </a:r>
          </a:p>
          <a:p>
            <a:pPr defTabSz="966612" fontAlgn="auto">
              <a:spcBef>
                <a:spcPts val="0"/>
              </a:spcBef>
              <a:spcAft>
                <a:spcPts val="0"/>
              </a:spcAft>
              <a:defRPr/>
            </a:pPr>
            <a:r>
              <a:rPr lang="en-US" dirty="0"/>
              <a:t>"research invent design empower"</a:t>
            </a:r>
          </a:p>
          <a:p>
            <a:pPr defTabSz="966612" fontAlgn="auto">
              <a:spcBef>
                <a:spcPts val="0"/>
              </a:spcBef>
              <a:spcAft>
                <a:spcPts val="0"/>
              </a:spcAft>
              <a:defRPr/>
            </a:pPr>
            <a:endParaRPr lang="en-US" dirty="0"/>
          </a:p>
          <a:p>
            <a:endParaRPr lang="en-US" dirty="0"/>
          </a:p>
        </p:txBody>
      </p:sp>
      <p:sp>
        <p:nvSpPr>
          <p:cNvPr id="4" name="Slide Number Placeholder 3"/>
          <p:cNvSpPr>
            <a:spLocks noGrp="1"/>
          </p:cNvSpPr>
          <p:nvPr>
            <p:ph type="sldNum" sz="quarter" idx="10"/>
          </p:nvPr>
        </p:nvSpPr>
        <p:spPr/>
        <p:txBody>
          <a:bodyPr/>
          <a:lstStyle/>
          <a:p>
            <a:fld id="{DAB01A8D-3996-47A3-860D-AF6CF55DFE9C}" type="slidenum">
              <a:rPr lang="en-US" smtClean="0"/>
              <a:pPr/>
              <a:t>35</a:t>
            </a:fld>
            <a:endParaRPr lang="en-US"/>
          </a:p>
        </p:txBody>
      </p:sp>
    </p:spTree>
    <p:extLst>
      <p:ext uri="{BB962C8B-B14F-4D97-AF65-F5344CB8AC3E}">
        <p14:creationId xmlns:p14="http://schemas.microsoft.com/office/powerpoint/2010/main" val="319633860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a:noFill/>
        </p:spPr>
        <p:txBody>
          <a:bodyPr/>
          <a:lstStyle/>
          <a:p>
            <a:fld id="{0465DA9E-2CB1-4470-BF7E-B58596699BC5}" type="slidenum">
              <a:rPr lang="es-HN" smtClean="0">
                <a:latin typeface="Arial" pitchFamily="34" charset="0"/>
              </a:rPr>
              <a:pPr/>
              <a:t>37</a:t>
            </a:fld>
            <a:endParaRPr lang="es-HN">
              <a:latin typeface="Arial" pitchFamily="34" charset="0"/>
            </a:endParaRPr>
          </a:p>
        </p:txBody>
      </p:sp>
      <p:sp>
        <p:nvSpPr>
          <p:cNvPr id="41987" name="Rectangle 2"/>
          <p:cNvSpPr>
            <a:spLocks noGrp="1" noRot="1" noChangeAspect="1" noChangeArrowheads="1" noTextEdit="1"/>
          </p:cNvSpPr>
          <p:nvPr>
            <p:ph type="sldImg"/>
          </p:nvPr>
        </p:nvSpPr>
        <p:spPr>
          <a:xfrm>
            <a:off x="458788" y="720725"/>
            <a:ext cx="6400800" cy="3600450"/>
          </a:xfrm>
          <a:ln/>
        </p:spPr>
      </p:sp>
      <p:sp>
        <p:nvSpPr>
          <p:cNvPr id="41988" name="Rectangle 3"/>
          <p:cNvSpPr>
            <a:spLocks noGrp="1" noChangeArrowheads="1"/>
          </p:cNvSpPr>
          <p:nvPr>
            <p:ph type="body" idx="1"/>
          </p:nvPr>
        </p:nvSpPr>
        <p:spPr>
          <a:noFill/>
          <a:ln/>
        </p:spPr>
        <p:txBody>
          <a:bodyPr/>
          <a:lstStyle/>
          <a:p>
            <a:pPr eaLnBrk="1" hangingPunct="1"/>
            <a:endParaRPr lang="es-HN">
              <a:latin typeface="Arial" pitchFamily="34"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On 1 January 2016, the </a:t>
            </a:r>
            <a:r>
              <a:rPr lang="en-US" sz="1200" b="0" i="0" u="none" strike="noStrike" kern="1200" dirty="0">
                <a:solidFill>
                  <a:schemeClr val="tx1"/>
                </a:solidFill>
                <a:effectLst/>
                <a:latin typeface="+mn-lt"/>
                <a:ea typeface="+mn-ea"/>
                <a:cs typeface="+mn-cs"/>
                <a:hlinkClick r:id="rId3" tooltip="Sustainable Development Goals"/>
              </a:rPr>
              <a:t>17 Sustainable Development Goals (SDGs) </a:t>
            </a:r>
            <a:r>
              <a:rPr lang="en-US" sz="1200" b="0" i="0" kern="1200" dirty="0">
                <a:solidFill>
                  <a:schemeClr val="tx1"/>
                </a:solidFill>
                <a:effectLst/>
                <a:latin typeface="+mn-lt"/>
                <a:ea typeface="+mn-ea"/>
                <a:cs typeface="+mn-cs"/>
              </a:rPr>
              <a:t>of the </a:t>
            </a:r>
            <a:r>
              <a:rPr lang="en-US" sz="1200" b="0" i="0" u="none" strike="noStrike" kern="1200" dirty="0">
                <a:solidFill>
                  <a:schemeClr val="tx1"/>
                </a:solidFill>
                <a:effectLst/>
                <a:latin typeface="+mn-lt"/>
                <a:ea typeface="+mn-ea"/>
                <a:cs typeface="+mn-cs"/>
                <a:hlinkClick r:id="rId4"/>
              </a:rPr>
              <a:t>2030 Agenda for Sustainable Development</a:t>
            </a:r>
            <a:r>
              <a:rPr lang="en-US" sz="1200" b="0" i="0" kern="1200" dirty="0">
                <a:solidFill>
                  <a:schemeClr val="tx1"/>
                </a:solidFill>
                <a:effectLst/>
                <a:latin typeface="+mn-lt"/>
                <a:ea typeface="+mn-ea"/>
                <a:cs typeface="+mn-cs"/>
              </a:rPr>
              <a:t> — adopted by world leaders in September 2015 at an </a:t>
            </a:r>
            <a:r>
              <a:rPr lang="en-US" sz="1200" b="0" i="0" u="none" strike="noStrike" kern="1200" dirty="0">
                <a:solidFill>
                  <a:schemeClr val="tx1"/>
                </a:solidFill>
                <a:effectLst/>
                <a:latin typeface="+mn-lt"/>
                <a:ea typeface="+mn-ea"/>
                <a:cs typeface="+mn-cs"/>
                <a:hlinkClick r:id="rId5" tooltip="UN Sustainable Development Summit"/>
              </a:rPr>
              <a:t>historic UN Summit </a:t>
            </a:r>
            <a:r>
              <a:rPr lang="en-US" sz="1200" b="0" i="0" kern="1200" dirty="0">
                <a:solidFill>
                  <a:schemeClr val="tx1"/>
                </a:solidFill>
                <a:effectLst/>
                <a:latin typeface="+mn-lt"/>
                <a:ea typeface="+mn-ea"/>
                <a:cs typeface="+mn-cs"/>
              </a:rPr>
              <a:t>— officially came into force.  Over the next fifteen years, with these new Goals that universally apply to all, countries will mobilize efforts to end all forms of poverty, fight inequalities and tackle climate change, while ensuring that no one is left behind.</a:t>
            </a:r>
          </a:p>
          <a:p>
            <a:r>
              <a:rPr lang="en-US" dirty="0"/>
              <a:t>http://www.un.org/sustainabledevelopment/development-agenda/</a:t>
            </a:r>
          </a:p>
        </p:txBody>
      </p:sp>
      <p:sp>
        <p:nvSpPr>
          <p:cNvPr id="4" name="Slide Number Placeholder 3"/>
          <p:cNvSpPr>
            <a:spLocks noGrp="1"/>
          </p:cNvSpPr>
          <p:nvPr>
            <p:ph type="sldNum" sz="quarter" idx="10"/>
          </p:nvPr>
        </p:nvSpPr>
        <p:spPr/>
        <p:txBody>
          <a:bodyPr/>
          <a:lstStyle/>
          <a:p>
            <a:fld id="{D046E1A4-200E-4ABD-9212-41EB0F3A9311}" type="slidenum">
              <a:rPr lang="en-US" smtClean="0"/>
              <a:t>4</a:t>
            </a:fld>
            <a:endParaRPr lang="en-US"/>
          </a:p>
        </p:txBody>
      </p:sp>
    </p:spTree>
    <p:extLst>
      <p:ext uri="{BB962C8B-B14F-4D97-AF65-F5344CB8AC3E}">
        <p14:creationId xmlns:p14="http://schemas.microsoft.com/office/powerpoint/2010/main" val="4137441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b="0" dirty="0"/>
              <a:t>http://www.who.int/mediacentre/factsheets/fs391/en/</a:t>
            </a:r>
          </a:p>
          <a:p>
            <a:r>
              <a:rPr lang="en-US" b="0" dirty="0"/>
              <a:t>https://www.ircwash.org/blog/third-glass-three-quarters-full?utm_source=Amplify&amp;utm_campaign=5c4000cc1e-Amplify_Aug_2017&amp;utm_medium=email&amp;utm_term=0_d60e6862b4-5c4000cc1e-48437621</a:t>
            </a:r>
          </a:p>
          <a:p>
            <a:r>
              <a:rPr lang="en-US" b="0" dirty="0"/>
              <a:t>Honduran</a:t>
            </a:r>
            <a:r>
              <a:rPr lang="en-US" b="0" baseline="0" dirty="0"/>
              <a:t> government doesn’t even know how to contact the vast majority of the community water providers!</a:t>
            </a:r>
            <a:endParaRPr lang="en-US" b="0" dirty="0"/>
          </a:p>
        </p:txBody>
      </p:sp>
      <p:sp>
        <p:nvSpPr>
          <p:cNvPr id="4" name="Slide Number Placeholder 3"/>
          <p:cNvSpPr>
            <a:spLocks noGrp="1"/>
          </p:cNvSpPr>
          <p:nvPr>
            <p:ph type="sldNum" sz="quarter" idx="10"/>
          </p:nvPr>
        </p:nvSpPr>
        <p:spPr/>
        <p:txBody>
          <a:bodyPr/>
          <a:lstStyle/>
          <a:p>
            <a:fld id="{36162871-416D-4AE9-A5A7-214A62341D5B}" type="slidenum">
              <a:rPr lang="en-US" smtClean="0"/>
              <a:pPr/>
              <a:t>6</a:t>
            </a:fld>
            <a:endParaRPr lang="en-US"/>
          </a:p>
        </p:txBody>
      </p:sp>
    </p:spTree>
    <p:extLst>
      <p:ext uri="{BB962C8B-B14F-4D97-AF65-F5344CB8AC3E}">
        <p14:creationId xmlns:p14="http://schemas.microsoft.com/office/powerpoint/2010/main" val="39373830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http://www.who.int/mediacentre/factsheets/fs391/en/</a:t>
            </a:r>
          </a:p>
          <a:p>
            <a:r>
              <a:rPr lang="en-US" dirty="0"/>
              <a:t>Ridiculous number of significant digits. This is 1 billion and it might be 3 people…</a:t>
            </a:r>
          </a:p>
          <a:p>
            <a:r>
              <a:rPr lang="en-US" dirty="0"/>
              <a:t>This suggests that for a basic service it is okay if it contains feces.</a:t>
            </a:r>
          </a:p>
        </p:txBody>
      </p:sp>
      <p:sp>
        <p:nvSpPr>
          <p:cNvPr id="4" name="Slide Number Placeholder 3"/>
          <p:cNvSpPr>
            <a:spLocks noGrp="1"/>
          </p:cNvSpPr>
          <p:nvPr>
            <p:ph type="sldNum" sz="quarter" idx="10"/>
          </p:nvPr>
        </p:nvSpPr>
        <p:spPr/>
        <p:txBody>
          <a:bodyPr/>
          <a:lstStyle/>
          <a:p>
            <a:fld id="{36162871-416D-4AE9-A5A7-214A62341D5B}" type="slidenum">
              <a:rPr lang="en-US" smtClean="0"/>
              <a:pPr/>
              <a:t>7</a:t>
            </a:fld>
            <a:endParaRPr lang="en-US"/>
          </a:p>
        </p:txBody>
      </p:sp>
    </p:spTree>
    <p:extLst>
      <p:ext uri="{BB962C8B-B14F-4D97-AF65-F5344CB8AC3E}">
        <p14:creationId xmlns:p14="http://schemas.microsoft.com/office/powerpoint/2010/main" val="39373830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162C068-C870-4E0A-A53A-3DB0FFCEC172}" type="slidenum">
              <a:rPr lang="en-US"/>
              <a:pPr/>
              <a:t>8</a:t>
            </a:fld>
            <a:endParaRPr lang="en-US"/>
          </a:p>
        </p:txBody>
      </p:sp>
      <p:sp>
        <p:nvSpPr>
          <p:cNvPr id="144386" name="Rectangle 2"/>
          <p:cNvSpPr>
            <a:spLocks noGrp="1" noRot="1" noChangeAspect="1" noChangeArrowheads="1" noTextEdit="1"/>
          </p:cNvSpPr>
          <p:nvPr>
            <p:ph type="sldImg"/>
          </p:nvPr>
        </p:nvSpPr>
        <p:spPr>
          <a:xfrm>
            <a:off x="457200" y="720725"/>
            <a:ext cx="6400800" cy="3600450"/>
          </a:xfrm>
          <a:ln/>
        </p:spPr>
      </p:sp>
      <p:sp>
        <p:nvSpPr>
          <p:cNvPr id="144387" name="Rectangle 3"/>
          <p:cNvSpPr>
            <a:spLocks noGrp="1" noChangeArrowheads="1"/>
          </p:cNvSpPr>
          <p:nvPr>
            <p:ph type="body" idx="1"/>
          </p:nvPr>
        </p:nvSpPr>
        <p:spPr/>
        <p:txBody>
          <a:bodyPr/>
          <a:lstStyle/>
          <a:p>
            <a:r>
              <a:rPr lang="en-US" dirty="0"/>
              <a:t>http://apps.who.int/gho/data/node.main.46?lang=en</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http://www.un.org/sustainabledevelopment/blog/2017/07/billions-around-the-world-lack-safe-water-proper-sanitation-facilities-reveals-un-rep</a:t>
            </a:r>
          </a:p>
          <a:p>
            <a:endParaRPr lang="en-US" dirty="0"/>
          </a:p>
          <a:p>
            <a:r>
              <a:rPr lang="en-US" dirty="0"/>
              <a:t>Assumes</a:t>
            </a:r>
            <a:r>
              <a:rPr lang="en-US" baseline="0" dirty="0"/>
              <a:t> 3 mL/s</a:t>
            </a:r>
          </a:p>
          <a:p>
            <a:endParaRPr lang="en-US" baseline="0" dirty="0"/>
          </a:p>
          <a:p>
            <a:r>
              <a:rPr lang="en-US" baseline="0" dirty="0"/>
              <a:t>NYC is 1 BGD = 44000 L/s</a:t>
            </a:r>
          </a:p>
          <a:p>
            <a:r>
              <a:rPr lang="en-US" baseline="0" dirty="0"/>
              <a:t>18 NYC per year</a:t>
            </a:r>
            <a:endParaRPr lang="en-US" dirty="0"/>
          </a:p>
        </p:txBody>
      </p:sp>
      <p:sp>
        <p:nvSpPr>
          <p:cNvPr id="4" name="Slide Number Placeholder 3"/>
          <p:cNvSpPr>
            <a:spLocks noGrp="1"/>
          </p:cNvSpPr>
          <p:nvPr>
            <p:ph type="sldNum" sz="quarter" idx="10"/>
          </p:nvPr>
        </p:nvSpPr>
        <p:spPr/>
        <p:txBody>
          <a:bodyPr/>
          <a:lstStyle/>
          <a:p>
            <a:fld id="{D046E1A4-200E-4ABD-9212-41EB0F3A9311}" type="slidenum">
              <a:rPr lang="en-US" smtClean="0"/>
              <a:t>9</a:t>
            </a:fld>
            <a:endParaRPr lang="en-US"/>
          </a:p>
        </p:txBody>
      </p:sp>
    </p:spTree>
    <p:extLst>
      <p:ext uri="{BB962C8B-B14F-4D97-AF65-F5344CB8AC3E}">
        <p14:creationId xmlns:p14="http://schemas.microsoft.com/office/powerpoint/2010/main" val="42557927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La Esperanza, Honduras</a:t>
            </a:r>
          </a:p>
        </p:txBody>
      </p:sp>
      <p:sp>
        <p:nvSpPr>
          <p:cNvPr id="4" name="Slide Number Placeholder 3"/>
          <p:cNvSpPr>
            <a:spLocks noGrp="1"/>
          </p:cNvSpPr>
          <p:nvPr>
            <p:ph type="sldNum" sz="quarter" idx="10"/>
          </p:nvPr>
        </p:nvSpPr>
        <p:spPr/>
        <p:txBody>
          <a:bodyPr/>
          <a:lstStyle/>
          <a:p>
            <a:fld id="{C6A96C34-9B99-40A6-A8AB-95049CE3F8AF}" type="slidenum">
              <a:rPr lang="en-US" smtClean="0"/>
              <a:t>10</a:t>
            </a:fld>
            <a:endParaRPr lang="en-US"/>
          </a:p>
        </p:txBody>
      </p:sp>
    </p:spTree>
    <p:extLst>
      <p:ext uri="{BB962C8B-B14F-4D97-AF65-F5344CB8AC3E}">
        <p14:creationId xmlns:p14="http://schemas.microsoft.com/office/powerpoint/2010/main" val="7217159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6162871-416D-4AE9-A5A7-214A62341D5B}" type="slidenum">
              <a:rPr lang="en-US" smtClean="0"/>
              <a:pPr/>
              <a:t>11</a:t>
            </a:fld>
            <a:endParaRPr lang="en-US"/>
          </a:p>
        </p:txBody>
      </p:sp>
    </p:spTree>
    <p:extLst>
      <p:ext uri="{BB962C8B-B14F-4D97-AF65-F5344CB8AC3E}">
        <p14:creationId xmlns:p14="http://schemas.microsoft.com/office/powerpoint/2010/main" val="23751322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7370618" cy="1143000"/>
          </a:xfrm>
        </p:spPr>
        <p:txBody>
          <a:bodyPr/>
          <a:lstStyle>
            <a:lvl1pPr marL="0" indent="0" algn="r">
              <a:buFont typeface="Wingdings" pitchFamily="2" charset="2"/>
              <a:buNone/>
              <a:defRPr/>
            </a:lvl1pPr>
          </a:lstStyle>
          <a:p>
            <a:r>
              <a:rPr lang="en-US"/>
              <a:t>Click to edit Master subtitle style</a:t>
            </a:r>
            <a:endParaRPr lang="es-HN" dirty="0"/>
          </a:p>
        </p:txBody>
      </p:sp>
      <p:sp>
        <p:nvSpPr>
          <p:cNvPr id="78855" name="Rectangle 7"/>
          <p:cNvSpPr>
            <a:spLocks noGrp="1" noChangeArrowheads="1"/>
          </p:cNvSpPr>
          <p:nvPr>
            <p:ph type="dt" sz="half" idx="2"/>
          </p:nvPr>
        </p:nvSpPr>
        <p:spPr/>
        <p:txBody>
          <a:bodyPr/>
          <a:lstStyle>
            <a:lvl1pPr>
              <a:defRPr>
                <a:latin typeface="Arial" charset="0"/>
              </a:defRPr>
            </a:lvl1pPr>
          </a:lstStyle>
          <a:p>
            <a:fld id="{D010D19D-E8F4-46D5-B28A-A3FEFBBC1B5D}" type="datetimeFigureOut">
              <a:rPr lang="en-US" smtClean="0">
                <a:solidFill>
                  <a:srgbClr val="000000"/>
                </a:solidFill>
              </a:rPr>
              <a:pPr/>
              <a:t>12/14/2022</a:t>
            </a:fld>
            <a:endParaRPr lang="en-US">
              <a:solidFill>
                <a:srgbClr val="000000"/>
              </a:solidFill>
            </a:endParaRPr>
          </a:p>
        </p:txBody>
      </p:sp>
      <p:sp>
        <p:nvSpPr>
          <p:cNvPr id="78856" name="Rectangle 8"/>
          <p:cNvSpPr>
            <a:spLocks noGrp="1" noChangeArrowheads="1"/>
          </p:cNvSpPr>
          <p:nvPr>
            <p:ph type="ftr" sz="quarter" idx="3"/>
          </p:nvPr>
        </p:nvSpPr>
        <p:spPr/>
        <p:txBody>
          <a:bodyPr/>
          <a:lstStyle>
            <a:lvl1pPr>
              <a:defRPr>
                <a:latin typeface="Arial" charset="0"/>
              </a:defRPr>
            </a:lvl1pPr>
          </a:lstStyle>
          <a:p>
            <a:endParaRPr lang="en-US">
              <a:solidFill>
                <a:srgbClr val="000000"/>
              </a:solidFill>
            </a:endParaRPr>
          </a:p>
        </p:txBody>
      </p:sp>
      <p:sp>
        <p:nvSpPr>
          <p:cNvPr id="78857" name="Rectangle 9"/>
          <p:cNvSpPr>
            <a:spLocks noGrp="1" noChangeArrowheads="1"/>
          </p:cNvSpPr>
          <p:nvPr>
            <p:ph type="sldNum" sz="quarter" idx="4"/>
          </p:nvPr>
        </p:nvSpPr>
        <p:spPr/>
        <p:txBody>
          <a:bodyPr/>
          <a:lstStyle>
            <a:lvl1pPr>
              <a:defRPr>
                <a:latin typeface="Arial" charset="0"/>
              </a:defRPr>
            </a:lvl1pPr>
          </a:lstStyle>
          <a:p>
            <a:fld id="{598B1A88-A749-4CC2-9A45-355AB6EE232C}" type="slidenum">
              <a:rPr lang="en-US" smtClean="0">
                <a:solidFill>
                  <a:srgbClr val="000000"/>
                </a:solidFill>
              </a:rPr>
              <a:pPr/>
              <a:t>‹#›</a:t>
            </a:fld>
            <a:endParaRPr lang="en-US">
              <a:solidFill>
                <a:srgbClr val="000000"/>
              </a:solidFill>
            </a:endParaRPr>
          </a:p>
        </p:txBody>
      </p:sp>
      <p:sp>
        <p:nvSpPr>
          <p:cNvPr id="78858" name="Rectangle 10"/>
          <p:cNvSpPr>
            <a:spLocks noGrp="1" noChangeArrowheads="1"/>
          </p:cNvSpPr>
          <p:nvPr>
            <p:ph type="ctrTitle" sz="quarter"/>
          </p:nvPr>
        </p:nvSpPr>
        <p:spPr>
          <a:xfrm>
            <a:off x="1371600" y="990600"/>
            <a:ext cx="9351818" cy="1470025"/>
          </a:xfrm>
          <a:ln w="9525"/>
        </p:spPr>
        <p:txBody>
          <a:bodyPr/>
          <a:lstStyle>
            <a:lvl1pPr>
              <a:defRPr sz="5400"/>
            </a:lvl1pPr>
          </a:lstStyle>
          <a:p>
            <a:r>
              <a:rPr lang="en-US"/>
              <a:t>Click to edit Master title style</a:t>
            </a:r>
          </a:p>
        </p:txBody>
      </p:sp>
    </p:spTree>
    <p:extLst>
      <p:ext uri="{BB962C8B-B14F-4D97-AF65-F5344CB8AC3E}">
        <p14:creationId xmlns:p14="http://schemas.microsoft.com/office/powerpoint/2010/main" val="1645362997"/>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fld id="{4E9592E4-F34A-4AC3-80D4-D1D9C35E6743}" type="datetimeFigureOut">
              <a:rPr lang="en-US" smtClean="0">
                <a:solidFill>
                  <a:srgbClr val="000000"/>
                </a:solidFill>
              </a:rPr>
              <a:pPr/>
              <a:t>12/14/2022</a:t>
            </a:fld>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FD44171A-7A35-4D5F-8827-1F4D3D8C70DF}" type="slidenum">
              <a:rPr lang="en-US" smtClean="0">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2424392937"/>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5417128"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352318" y="1600200"/>
            <a:ext cx="5417128"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lvl1pPr>
              <a:defRPr/>
            </a:lvl1pPr>
          </a:lstStyle>
          <a:p>
            <a:fld id="{4B17D336-912D-40F9-A85D-4492C831E528}" type="datetimeFigureOut">
              <a:rPr lang="en-US" smtClean="0">
                <a:solidFill>
                  <a:srgbClr val="000000"/>
                </a:solidFill>
              </a:rPr>
              <a:pPr/>
              <a:t>12/14/2022</a:t>
            </a:fld>
            <a:endParaRPr lang="en-US">
              <a:solidFill>
                <a:srgbClr val="000000"/>
              </a:solidFill>
            </a:endParaRPr>
          </a:p>
        </p:txBody>
      </p:sp>
      <p:sp>
        <p:nvSpPr>
          <p:cNvPr id="6" name="Footer Placeholder 5"/>
          <p:cNvSpPr>
            <a:spLocks noGrp="1"/>
          </p:cNvSpPr>
          <p:nvPr>
            <p:ph type="ftr" sz="quarter" idx="11"/>
          </p:nvPr>
        </p:nvSpPr>
        <p:spPr/>
        <p:txBody>
          <a:bodyPr/>
          <a:lstStyle>
            <a:lvl1pPr>
              <a:defRPr/>
            </a:lvl1pPr>
          </a:lstStyle>
          <a:p>
            <a:endParaRPr lang="en-US">
              <a:solidFill>
                <a:srgbClr val="000000"/>
              </a:solidFill>
            </a:endParaRPr>
          </a:p>
        </p:txBody>
      </p:sp>
      <p:sp>
        <p:nvSpPr>
          <p:cNvPr id="7" name="Slide Number Placeholder 6"/>
          <p:cNvSpPr>
            <a:spLocks noGrp="1"/>
          </p:cNvSpPr>
          <p:nvPr>
            <p:ph type="sldNum" sz="quarter" idx="12"/>
          </p:nvPr>
        </p:nvSpPr>
        <p:spPr/>
        <p:txBody>
          <a:bodyPr/>
          <a:lstStyle>
            <a:lvl1pPr>
              <a:defRPr/>
            </a:lvl1pPr>
          </a:lstStyle>
          <a:p>
            <a:fld id="{993C4D00-D2EC-4A77-B917-CB82B98B5366}" type="slidenum">
              <a:rPr lang="en-US" smtClean="0">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1197179677"/>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11305308"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199" y="1535113"/>
            <a:ext cx="555015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199" y="2174875"/>
            <a:ext cx="555015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24438" y="1535113"/>
            <a:ext cx="555233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24438" y="2174875"/>
            <a:ext cx="555233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fld id="{D5894B8D-1F92-43B3-9EB3-59DA1A85F8C0}" type="datetimeFigureOut">
              <a:rPr lang="en-US" smtClean="0">
                <a:solidFill>
                  <a:srgbClr val="000000"/>
                </a:solidFill>
              </a:rPr>
              <a:pPr/>
              <a:t>12/14/2022</a:t>
            </a:fld>
            <a:endParaRPr lang="en-US">
              <a:solidFill>
                <a:srgbClr val="000000"/>
              </a:solidFill>
            </a:endParaRPr>
          </a:p>
        </p:txBody>
      </p:sp>
      <p:sp>
        <p:nvSpPr>
          <p:cNvPr id="8" name="Footer Placeholder 7"/>
          <p:cNvSpPr>
            <a:spLocks noGrp="1"/>
          </p:cNvSpPr>
          <p:nvPr>
            <p:ph type="ftr" sz="quarter" idx="11"/>
          </p:nvPr>
        </p:nvSpPr>
        <p:spPr/>
        <p:txBody>
          <a:bodyPr/>
          <a:lstStyle>
            <a:lvl1pPr>
              <a:defRPr/>
            </a:lvl1pPr>
          </a:lstStyle>
          <a:p>
            <a:endParaRPr lang="en-US">
              <a:solidFill>
                <a:srgbClr val="000000"/>
              </a:solidFill>
            </a:endParaRPr>
          </a:p>
        </p:txBody>
      </p:sp>
      <p:sp>
        <p:nvSpPr>
          <p:cNvPr id="9" name="Slide Number Placeholder 8"/>
          <p:cNvSpPr>
            <a:spLocks noGrp="1"/>
          </p:cNvSpPr>
          <p:nvPr>
            <p:ph type="sldNum" sz="quarter" idx="12"/>
          </p:nvPr>
        </p:nvSpPr>
        <p:spPr/>
        <p:txBody>
          <a:bodyPr/>
          <a:lstStyle>
            <a:lvl1pPr>
              <a:defRPr/>
            </a:lvl1pPr>
          </a:lstStyle>
          <a:p>
            <a:fld id="{EE0FE347-EE72-462D-B675-71F29EDFB789}" type="slidenum">
              <a:rPr lang="en-US" smtClean="0">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313559057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fld id="{4798D467-C720-4D88-A24F-05A92E51D7A9}" type="datetimeFigureOut">
              <a:rPr lang="en-US" smtClean="0">
                <a:solidFill>
                  <a:srgbClr val="000000"/>
                </a:solidFill>
              </a:rPr>
              <a:pPr/>
              <a:t>12/14/2022</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endParaRPr lang="en-US">
              <a:solidFill>
                <a:srgbClr val="000000"/>
              </a:solidFill>
            </a:endParaRPr>
          </a:p>
        </p:txBody>
      </p:sp>
      <p:sp>
        <p:nvSpPr>
          <p:cNvPr id="5" name="Slide Number Placeholder 4"/>
          <p:cNvSpPr>
            <a:spLocks noGrp="1"/>
          </p:cNvSpPr>
          <p:nvPr>
            <p:ph type="sldNum" sz="quarter" idx="12"/>
          </p:nvPr>
        </p:nvSpPr>
        <p:spPr/>
        <p:txBody>
          <a:bodyPr/>
          <a:lstStyle>
            <a:lvl1pPr>
              <a:defRPr/>
            </a:lvl1pPr>
          </a:lstStyle>
          <a:p>
            <a:fld id="{58240DEF-B945-44BE-B57F-AA1AB7DA7492}" type="slidenum">
              <a:rPr lang="en-US" smtClean="0">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343260154"/>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fld id="{1F0D4F05-8246-4E34-B549-A3CFB066B7BF}" type="datetimeFigureOut">
              <a:rPr lang="en-US" smtClean="0">
                <a:solidFill>
                  <a:srgbClr val="000000"/>
                </a:solidFill>
              </a:rPr>
              <a:pPr/>
              <a:t>12/14/2022</a:t>
            </a:fld>
            <a:endParaRPr lang="en-US">
              <a:solidFill>
                <a:srgbClr val="000000"/>
              </a:solidFill>
            </a:endParaRPr>
          </a:p>
        </p:txBody>
      </p:sp>
      <p:sp>
        <p:nvSpPr>
          <p:cNvPr id="3" name="Footer Placeholder 2"/>
          <p:cNvSpPr>
            <a:spLocks noGrp="1"/>
          </p:cNvSpPr>
          <p:nvPr>
            <p:ph type="ftr" sz="quarter" idx="11"/>
          </p:nvPr>
        </p:nvSpPr>
        <p:spPr/>
        <p:txBody>
          <a:bodyPr/>
          <a:lstStyle>
            <a:lvl1pPr>
              <a:defRPr/>
            </a:lvl1pPr>
          </a:lstStyle>
          <a:p>
            <a:endParaRPr lang="en-US">
              <a:solidFill>
                <a:srgbClr val="000000"/>
              </a:solidFill>
            </a:endParaRPr>
          </a:p>
        </p:txBody>
      </p:sp>
      <p:sp>
        <p:nvSpPr>
          <p:cNvPr id="4" name="Slide Number Placeholder 3"/>
          <p:cNvSpPr>
            <a:spLocks noGrp="1"/>
          </p:cNvSpPr>
          <p:nvPr>
            <p:ph type="sldNum" sz="quarter" idx="12"/>
          </p:nvPr>
        </p:nvSpPr>
        <p:spPr/>
        <p:txBody>
          <a:bodyPr/>
          <a:lstStyle>
            <a:lvl1pPr>
              <a:defRPr/>
            </a:lvl1pPr>
          </a:lstStyle>
          <a:p>
            <a:fld id="{5668A20A-DFDA-4CCA-A0C0-E722BD139090}" type="slidenum">
              <a:rPr lang="en-US" smtClean="0">
                <a:solidFill>
                  <a:srgbClr val="000000"/>
                </a:solidFill>
              </a:rPr>
              <a:pPr/>
              <a:t>‹#›</a:t>
            </a:fld>
            <a:endParaRPr lang="en-US">
              <a:solidFill>
                <a:srgbClr val="000000"/>
              </a:solidFill>
            </a:endParaRPr>
          </a:p>
        </p:txBody>
      </p:sp>
    </p:spTree>
    <p:extLst>
      <p:ext uri="{BB962C8B-B14F-4D97-AF65-F5344CB8AC3E}">
        <p14:creationId xmlns:p14="http://schemas.microsoft.com/office/powerpoint/2010/main" val="1665277544"/>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27855" y="6301991"/>
            <a:ext cx="2286000" cy="533400"/>
          </a:xfrm>
        </p:spPr>
        <p:txBody>
          <a:bodyPr/>
          <a:lstStyle>
            <a:lvl1pPr>
              <a:defRPr sz="1050"/>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8"/>
          <p:cNvSpPr>
            <a:spLocks noGrp="1"/>
          </p:cNvSpPr>
          <p:nvPr>
            <p:ph type="body" sz="quarter" idx="13" hasCustomPrompt="1"/>
          </p:nvPr>
        </p:nvSpPr>
        <p:spPr>
          <a:xfrm>
            <a:off x="533400" y="152400"/>
            <a:ext cx="8001000" cy="1143000"/>
          </a:xfrm>
        </p:spPr>
        <p:txBody>
          <a:bodyPr anchor="ctr"/>
          <a:lstStyle>
            <a:lvl1pPr marL="0" indent="0" algn="ctr">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Real Title</a:t>
            </a:r>
          </a:p>
        </p:txBody>
      </p:sp>
    </p:spTree>
    <p:extLst>
      <p:ext uri="{BB962C8B-B14F-4D97-AF65-F5344CB8AC3E}">
        <p14:creationId xmlns:p14="http://schemas.microsoft.com/office/powerpoint/2010/main" val="3360713614"/>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2667000" y="-152400"/>
            <a:ext cx="6477000" cy="1524000"/>
          </a:xfrm>
        </p:spPr>
        <p:txBody>
          <a:bodyPr/>
          <a:lstStyle/>
          <a:p>
            <a:r>
              <a:rPr lang="en-US" dirty="0"/>
              <a:t>Click to edit Master title style</a:t>
            </a:r>
            <a:endParaRPr lang="es-HN" dirty="0"/>
          </a:p>
        </p:txBody>
      </p:sp>
      <p:sp>
        <p:nvSpPr>
          <p:cNvPr id="3" name="Date Placeholder 2"/>
          <p:cNvSpPr>
            <a:spLocks noGrp="1"/>
          </p:cNvSpPr>
          <p:nvPr>
            <p:ph type="dt" sz="half" idx="10"/>
          </p:nvPr>
        </p:nvSpPr>
        <p:spPr/>
        <p:txBody>
          <a:bodyPr/>
          <a:lstStyle/>
          <a:p>
            <a:fld id="{216E0E02-55D8-4A62-964B-783B05293A72}" type="datetimeFigureOut">
              <a:rPr lang="es-HN" smtClean="0"/>
              <a:t>14/12/2022</a:t>
            </a:fld>
            <a:endParaRPr lang="es-HN"/>
          </a:p>
        </p:txBody>
      </p:sp>
      <p:sp>
        <p:nvSpPr>
          <p:cNvPr id="4" name="Footer Placeholder 3"/>
          <p:cNvSpPr>
            <a:spLocks noGrp="1"/>
          </p:cNvSpPr>
          <p:nvPr>
            <p:ph type="ftr" sz="quarter" idx="11"/>
          </p:nvPr>
        </p:nvSpPr>
        <p:spPr/>
        <p:txBody>
          <a:bodyPr/>
          <a:lstStyle/>
          <a:p>
            <a:endParaRPr lang="es-HN"/>
          </a:p>
        </p:txBody>
      </p:sp>
      <p:sp>
        <p:nvSpPr>
          <p:cNvPr id="5" name="Slide Number Placeholder 4"/>
          <p:cNvSpPr>
            <a:spLocks noGrp="1"/>
          </p:cNvSpPr>
          <p:nvPr>
            <p:ph type="sldNum" sz="quarter" idx="12"/>
          </p:nvPr>
        </p:nvSpPr>
        <p:spPr/>
        <p:txBody>
          <a:bodyPr/>
          <a:lstStyle/>
          <a:p>
            <a:fld id="{12AE7274-3B8E-4316-81F7-62670536CD68}" type="slidenum">
              <a:rPr lang="es-HN" smtClean="0"/>
              <a:t>‹#›</a:t>
            </a:fld>
            <a:endParaRPr lang="es-HN"/>
          </a:p>
        </p:txBody>
      </p:sp>
    </p:spTree>
    <p:extLst>
      <p:ext uri="{BB962C8B-B14F-4D97-AF65-F5344CB8AC3E}">
        <p14:creationId xmlns:p14="http://schemas.microsoft.com/office/powerpoint/2010/main" val="2803186188"/>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199" y="228600"/>
            <a:ext cx="11305309"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11305308"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67233"/>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pPr eaLnBrk="1" hangingPunct="1"/>
            <a:fld id="{75CF857B-CAD1-4A96-BA4D-C48777B548A4}" type="datetimeFigureOut">
              <a:rPr lang="en-US" smtClean="0">
                <a:solidFill>
                  <a:srgbClr val="000000"/>
                </a:solidFill>
                <a:cs typeface="Arial" charset="0"/>
              </a:rPr>
              <a:pPr eaLnBrk="1" hangingPunct="1"/>
              <a:t>12/14/2022</a:t>
            </a:fld>
            <a:endParaRPr lang="en-US">
              <a:solidFill>
                <a:srgbClr val="000000"/>
              </a:solidFill>
              <a:cs typeface="Arial" charset="0"/>
            </a:endParaRPr>
          </a:p>
        </p:txBody>
      </p:sp>
      <p:sp>
        <p:nvSpPr>
          <p:cNvPr id="77829" name="Rectangle 5"/>
          <p:cNvSpPr>
            <a:spLocks noGrp="1" noChangeArrowheads="1"/>
          </p:cNvSpPr>
          <p:nvPr>
            <p:ph type="ftr" sz="quarter" idx="3"/>
          </p:nvPr>
        </p:nvSpPr>
        <p:spPr bwMode="auto">
          <a:xfrm>
            <a:off x="4648200" y="6267233"/>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pPr eaLnBrk="1" hangingPunct="1"/>
            <a:endParaRPr lang="en-US">
              <a:solidFill>
                <a:srgbClr val="000000"/>
              </a:solidFill>
              <a:cs typeface="Arial" charset="0"/>
            </a:endParaRPr>
          </a:p>
        </p:txBody>
      </p:sp>
      <p:sp>
        <p:nvSpPr>
          <p:cNvPr id="77830" name="Rectangle 6"/>
          <p:cNvSpPr>
            <a:spLocks noGrp="1" noChangeArrowheads="1"/>
          </p:cNvSpPr>
          <p:nvPr>
            <p:ph type="sldNum" sz="quarter" idx="4"/>
          </p:nvPr>
        </p:nvSpPr>
        <p:spPr bwMode="auto">
          <a:xfrm>
            <a:off x="9628908" y="6267233"/>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pPr eaLnBrk="1" hangingPunct="1"/>
            <a:fld id="{73D94622-6FE5-458B-AF9F-7540B354A4A1}" type="slidenum">
              <a:rPr lang="en-US" smtClean="0">
                <a:solidFill>
                  <a:srgbClr val="000000"/>
                </a:solidFill>
                <a:cs typeface="Arial" charset="0"/>
              </a:rPr>
              <a:pPr eaLnBrk="1" hangingPunct="1"/>
              <a:t>‹#›</a:t>
            </a:fld>
            <a:endParaRPr lang="en-US">
              <a:solidFill>
                <a:srgbClr val="000000"/>
              </a:solidFill>
              <a:cs typeface="Arial" charset="0"/>
            </a:endParaRPr>
          </a:p>
        </p:txBody>
      </p:sp>
      <p:sp>
        <p:nvSpPr>
          <p:cNvPr id="77831" name="Line 7"/>
          <p:cNvSpPr>
            <a:spLocks noChangeShapeType="1"/>
          </p:cNvSpPr>
          <p:nvPr/>
        </p:nvSpPr>
        <p:spPr bwMode="auto">
          <a:xfrm>
            <a:off x="0" y="1447800"/>
            <a:ext cx="12192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Tree>
    <p:extLst>
      <p:ext uri="{BB962C8B-B14F-4D97-AF65-F5344CB8AC3E}">
        <p14:creationId xmlns:p14="http://schemas.microsoft.com/office/powerpoint/2010/main" val="2837732503"/>
      </p:ext>
    </p:extLst>
  </p:cSld>
  <p:clrMap bg1="lt1" tx1="dk1" bg2="lt2" tx2="dk2" accent1="accent1" accent2="accent2" accent3="accent3" accent4="accent4" accent5="accent5" accent6="accent6" hlink="hlink" folHlink="folHlink"/>
  <p:sldLayoutIdLst>
    <p:sldLayoutId id="2147483763" r:id="rId1"/>
    <p:sldLayoutId id="2147483764" r:id="rId2"/>
    <p:sldLayoutId id="2147483765" r:id="rId3"/>
    <p:sldLayoutId id="2147483766" r:id="rId4"/>
    <p:sldLayoutId id="2147483767" r:id="rId5"/>
    <p:sldLayoutId id="2147483768" r:id="rId6"/>
    <p:sldLayoutId id="2147483769" r:id="rId7"/>
    <p:sldLayoutId id="2147483771" r:id="rId8"/>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 Target="slide5.xml"/><Relationship Id="rId7" Type="http://schemas.openxmlformats.org/officeDocument/2006/relationships/slide" Target="slide36.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3.jpeg"/><Relationship Id="rId11" Type="http://schemas.openxmlformats.org/officeDocument/2006/relationships/image" Target="../media/image6.jpg"/><Relationship Id="rId5" Type="http://schemas.openxmlformats.org/officeDocument/2006/relationships/slide" Target="slide24.xml"/><Relationship Id="rId10" Type="http://schemas.openxmlformats.org/officeDocument/2006/relationships/slide" Target="slide19.xml"/><Relationship Id="rId4" Type="http://schemas.openxmlformats.org/officeDocument/2006/relationships/image" Target="../media/image2.jpeg"/><Relationship Id="rId9"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1.xml"/><Relationship Id="rId1" Type="http://schemas.openxmlformats.org/officeDocument/2006/relationships/slideLayout" Target="../slideLayouts/slideLayout5.xml"/><Relationship Id="rId6" Type="http://schemas.openxmlformats.org/officeDocument/2006/relationships/image" Target="../media/image17.jpeg"/><Relationship Id="rId5" Type="http://schemas.openxmlformats.org/officeDocument/2006/relationships/image" Target="../media/image16.jpeg"/><Relationship Id="rId4" Type="http://schemas.openxmlformats.org/officeDocument/2006/relationships/image" Target="../media/image15.jpeg"/></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20.jpeg"/><Relationship Id="rId7" Type="http://schemas.openxmlformats.org/officeDocument/2006/relationships/image" Target="../media/image24.jpeg"/><Relationship Id="rId2" Type="http://schemas.openxmlformats.org/officeDocument/2006/relationships/notesSlide" Target="../notesSlides/notesSlide13.xml"/><Relationship Id="rId1" Type="http://schemas.openxmlformats.org/officeDocument/2006/relationships/slideLayout" Target="../slideLayouts/slideLayout5.xml"/><Relationship Id="rId6" Type="http://schemas.openxmlformats.org/officeDocument/2006/relationships/image" Target="../media/image23.jpeg"/><Relationship Id="rId5" Type="http://schemas.openxmlformats.org/officeDocument/2006/relationships/image" Target="../media/image22.png"/><Relationship Id="rId4" Type="http://schemas.openxmlformats.org/officeDocument/2006/relationships/image" Target="../media/image21.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 Target="slide5.xml"/><Relationship Id="rId7" Type="http://schemas.openxmlformats.org/officeDocument/2006/relationships/slide" Target="slide36.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3.jpeg"/><Relationship Id="rId11" Type="http://schemas.openxmlformats.org/officeDocument/2006/relationships/image" Target="../media/image6.jpg"/><Relationship Id="rId5" Type="http://schemas.openxmlformats.org/officeDocument/2006/relationships/slide" Target="slide24.xml"/><Relationship Id="rId10" Type="http://schemas.openxmlformats.org/officeDocument/2006/relationships/slide" Target="slide19.xml"/><Relationship Id="rId4" Type="http://schemas.openxmlformats.org/officeDocument/2006/relationships/image" Target="../media/image2.jpeg"/><Relationship Id="rId9" Type="http://schemas.openxmlformats.org/officeDocument/2006/relationships/image" Target="../media/image5.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texas-slab-leak-repair.com/water_leak"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25.jpg"/><Relationship Id="rId4" Type="http://schemas.openxmlformats.org/officeDocument/2006/relationships/image" Target="../media/image6.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www.egr.msu.edu/~fultras-web/images/applications/gui/PressureWaveform.png" TargetMode="External"/><Relationship Id="rId2" Type="http://schemas.openxmlformats.org/officeDocument/2006/relationships/notesSlide" Target="../notesSlides/notesSlide17.xml"/><Relationship Id="rId1" Type="http://schemas.openxmlformats.org/officeDocument/2006/relationships/slideLayout" Target="../slideLayouts/slideLayout5.xml"/><Relationship Id="rId5" Type="http://schemas.openxmlformats.org/officeDocument/2006/relationships/image" Target="../media/image27.png"/><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 Target="slide5.xml"/><Relationship Id="rId7" Type="http://schemas.openxmlformats.org/officeDocument/2006/relationships/slide" Target="slide36.xm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3.jpeg"/><Relationship Id="rId11" Type="http://schemas.openxmlformats.org/officeDocument/2006/relationships/image" Target="../media/image6.jpg"/><Relationship Id="rId5" Type="http://schemas.openxmlformats.org/officeDocument/2006/relationships/slide" Target="slide24.xml"/><Relationship Id="rId10" Type="http://schemas.openxmlformats.org/officeDocument/2006/relationships/slide" Target="slide19.xml"/><Relationship Id="rId4" Type="http://schemas.openxmlformats.org/officeDocument/2006/relationships/image" Target="../media/image2.jpeg"/><Relationship Id="rId9" Type="http://schemas.openxmlformats.org/officeDocument/2006/relationships/image" Target="../media/image5.png"/></Relationships>
</file>

<file path=ppt/slides/_rels/slide23.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 Target="slide5.xml"/><Relationship Id="rId7" Type="http://schemas.openxmlformats.org/officeDocument/2006/relationships/slide" Target="slide36.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3.jpeg"/><Relationship Id="rId11" Type="http://schemas.openxmlformats.org/officeDocument/2006/relationships/image" Target="../media/image6.jpg"/><Relationship Id="rId5" Type="http://schemas.openxmlformats.org/officeDocument/2006/relationships/slide" Target="slide24.xml"/><Relationship Id="rId10" Type="http://schemas.openxmlformats.org/officeDocument/2006/relationships/slide" Target="slide19.xml"/><Relationship Id="rId4" Type="http://schemas.openxmlformats.org/officeDocument/2006/relationships/image" Target="../media/image2.jpeg"/><Relationship Id="rId9" Type="http://schemas.openxmlformats.org/officeDocument/2006/relationships/image" Target="../media/image5.png"/></Relationships>
</file>

<file path=ppt/slides/_rels/slide30.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 Target="slide5.xml"/><Relationship Id="rId7" Type="http://schemas.openxmlformats.org/officeDocument/2006/relationships/slide" Target="slide36.xml"/><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3.jpeg"/><Relationship Id="rId11" Type="http://schemas.openxmlformats.org/officeDocument/2006/relationships/image" Target="../media/image6.jpg"/><Relationship Id="rId5" Type="http://schemas.openxmlformats.org/officeDocument/2006/relationships/slide" Target="slide24.xml"/><Relationship Id="rId10" Type="http://schemas.openxmlformats.org/officeDocument/2006/relationships/slide" Target="slide19.xml"/><Relationship Id="rId4" Type="http://schemas.openxmlformats.org/officeDocument/2006/relationships/image" Target="../media/image2.jpeg"/><Relationship Id="rId9" Type="http://schemas.openxmlformats.org/officeDocument/2006/relationships/image" Target="../media/image5.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slideLayout" Target="../slideLayouts/slideLayout5.xml"/><Relationship Id="rId7" Type="http://schemas.openxmlformats.org/officeDocument/2006/relationships/image" Target="../media/image37.png"/><Relationship Id="rId2" Type="http://schemas.openxmlformats.org/officeDocument/2006/relationships/video" Target="../media/media1.wmv"/><Relationship Id="rId1" Type="http://schemas.microsoft.com/office/2007/relationships/media" Target="../media/media1.wmv"/><Relationship Id="rId6" Type="http://schemas.openxmlformats.org/officeDocument/2006/relationships/image" Target="../media/image36.png"/><Relationship Id="rId5" Type="http://schemas.openxmlformats.org/officeDocument/2006/relationships/image" Target="../media/image35.jpeg"/><Relationship Id="rId4" Type="http://schemas.openxmlformats.org/officeDocument/2006/relationships/notesSlide" Target="../notesSlides/notesSlide2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image" Target="../media/image39.png"/><Relationship Id="rId1" Type="http://schemas.openxmlformats.org/officeDocument/2006/relationships/slideLayout" Target="../slideLayouts/slideLayout5.xml"/><Relationship Id="rId6" Type="http://schemas.openxmlformats.org/officeDocument/2006/relationships/image" Target="../media/image43.jpeg"/><Relationship Id="rId5" Type="http://schemas.openxmlformats.org/officeDocument/2006/relationships/image" Target="../media/image42.png"/><Relationship Id="rId4" Type="http://schemas.openxmlformats.org/officeDocument/2006/relationships/image" Target="../media/image41.wmf"/></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www.un.org/sustainabledevelopment/water-and-sanitation/" TargetMode="Externa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hyperlink" Target="https://www.ircwash.org/blog/third-glass-three-quarters-full?utm_source=Amplify&amp;utm_campaign=5c4000cc1e-Amplify_Aug_2017&amp;utm_medium=email&amp;utm_term=0_d60e6862b4-5c4000cc1e-48437621"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5" name="Picture 7"/>
          <p:cNvPicPr>
            <a:picLocks noChangeAspect="1" noChangeArrowheads="1"/>
          </p:cNvPicPr>
          <p:nvPr/>
        </p:nvPicPr>
        <p:blipFill>
          <a:blip r:embed="rId3" cstate="print"/>
          <a:srcRect/>
          <a:stretch>
            <a:fillRect/>
          </a:stretch>
        </p:blipFill>
        <p:spPr bwMode="auto">
          <a:xfrm>
            <a:off x="-1" y="-1589"/>
            <a:ext cx="12175645" cy="9135963"/>
          </a:xfrm>
          <a:prstGeom prst="rect">
            <a:avLst/>
          </a:prstGeom>
          <a:noFill/>
        </p:spPr>
      </p:pic>
      <p:sp>
        <p:nvSpPr>
          <p:cNvPr id="2051" name="Rectangle 3"/>
          <p:cNvSpPr>
            <a:spLocks noGrp="1" noChangeArrowheads="1"/>
          </p:cNvSpPr>
          <p:nvPr>
            <p:ph type="subTitle" idx="1"/>
          </p:nvPr>
        </p:nvSpPr>
        <p:spPr>
          <a:xfrm rot="21360000">
            <a:off x="3389844" y="2116238"/>
            <a:ext cx="6995039" cy="603250"/>
          </a:xfrm>
          <a:noFill/>
          <a:effectLst>
            <a:outerShdw dist="35921" dir="2700000" algn="ctr" rotWithShape="0">
              <a:schemeClr val="bg1"/>
            </a:outerShdw>
          </a:effectLst>
        </p:spPr>
        <p:txBody>
          <a:bodyPr/>
          <a:lstStyle/>
          <a:p>
            <a:r>
              <a:rPr lang="en-US" dirty="0"/>
              <a:t>Sustainable               Development Goals</a:t>
            </a:r>
          </a:p>
        </p:txBody>
      </p:sp>
      <p:sp>
        <p:nvSpPr>
          <p:cNvPr id="2050" name="Rectangle 2"/>
          <p:cNvSpPr>
            <a:spLocks noGrp="1" noChangeArrowheads="1"/>
          </p:cNvSpPr>
          <p:nvPr>
            <p:ph type="ctrTitle" sz="quarter"/>
          </p:nvPr>
        </p:nvSpPr>
        <p:spPr>
          <a:xfrm rot="21360000">
            <a:off x="2790707" y="1224497"/>
            <a:ext cx="7772400" cy="1143000"/>
          </a:xfrm>
          <a:noFill/>
          <a:ln/>
          <a:effectLst>
            <a:outerShdw dist="31431" dir="2700000" algn="ctr" rotWithShape="0">
              <a:schemeClr val="bg1"/>
            </a:outerShdw>
          </a:effectLst>
        </p:spPr>
        <p:txBody>
          <a:bodyPr/>
          <a:lstStyle/>
          <a:p>
            <a:r>
              <a:rPr lang="en-US" dirty="0"/>
              <a:t>The State of the Planet</a:t>
            </a:r>
          </a:p>
        </p:txBody>
      </p:sp>
    </p:spTree>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 forgot to include replacement of failing plants</a:t>
            </a:r>
          </a:p>
        </p:txBody>
      </p:sp>
      <p:sp>
        <p:nvSpPr>
          <p:cNvPr id="3" name="Content Placeholder 2"/>
          <p:cNvSpPr>
            <a:spLocks noGrp="1"/>
          </p:cNvSpPr>
          <p:nvPr>
            <p:ph idx="1"/>
          </p:nvPr>
        </p:nvSpPr>
        <p:spPr/>
        <p:txBody>
          <a:bodyPr/>
          <a:lstStyle/>
          <a:p>
            <a:endParaRPr lang="en-US" dirty="0"/>
          </a:p>
        </p:txBody>
      </p:sp>
      <p:pic>
        <p:nvPicPr>
          <p:cNvPr id="1026" name="Picture 2" descr="https://lh3.googleusercontent.com/wx5c5gdL4GZ43uAKh7ApvMBsTjApc6WsnKMZ4XUTC335HdzlraJKT4NmgAzmoyYtuhQTluXUW1TfrEzbrsMKONYfPVMXy2XYOBtTEITCcPIgviDuLAlT0Qv4HijYbNy6Dz8eKxv2920H3pZk2tzcTGmStlH1GK550nhCkITmllP3sSP6XGUYBND58-h5SCMwopYbw8E9AXC9OaHHcrhfs4cZ0XyrRW6LckEbTJg6J4C9R2Rtpce14H1iozSgn85WnCUFMzXvF83Q04NoMlZYcJG31kVO0KEt7MylZL5m9v4dZxAoTrVRSCWw1Sn0sCQAu6ESzWwq1-I2aW6mPI2n3FffSyCDeFvgyf78EpqFyla7bgxFt8h9rFoXxS87vcUlXzD0W0Vm_zu0GmNekpAkPirk8GItQyPXriP26lNch74zwuYdqzkz4epoCUceFT389vV_RLqLILpJWDVuRzjNgu11xyEvKx7icVi8XoL0LMPTb_u7pl6zsS7z59TKZz0LOIlgfFMgm3yf7x72-4yBu1ZXwWBXqxncm1LE2fhrMHuLnWJP2VrKRYGP64_9kt4dnSh4LehyNQuUTTPBgp-I8Pomf6mOaCEvVzRONkCqB3vta76yQKTuqXMFiL6Y9lyuewdw8RGjJNM47qoPH3-CpCXeN3czv-b1B2Dgv3FZSufxE9rYuSHqtIUQ7ZqX7OWVTozgDSJraVO94b2uQg=w1601-h901-n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712001"/>
            <a:ext cx="9144000" cy="51459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1330181"/>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4.4 billion need new water supply systems by 2030</a:t>
            </a:r>
          </a:p>
        </p:txBody>
      </p:sp>
      <p:sp>
        <p:nvSpPr>
          <p:cNvPr id="3" name="Content Placeholder 2"/>
          <p:cNvSpPr>
            <a:spLocks noGrp="1"/>
          </p:cNvSpPr>
          <p:nvPr>
            <p:ph idx="1"/>
          </p:nvPr>
        </p:nvSpPr>
        <p:spPr>
          <a:xfrm>
            <a:off x="457200" y="1600202"/>
            <a:ext cx="4923322" cy="4525963"/>
          </a:xfrm>
        </p:spPr>
        <p:txBody>
          <a:bodyPr/>
          <a:lstStyle/>
          <a:p>
            <a:r>
              <a:rPr lang="en-US" dirty="0"/>
              <a:t>50 year lifetime</a:t>
            </a:r>
          </a:p>
          <a:p>
            <a:r>
              <a:rPr lang="en-US" dirty="0"/>
              <a:t>8 years until 2030</a:t>
            </a:r>
          </a:p>
          <a:p>
            <a:r>
              <a:rPr lang="en-US" dirty="0"/>
              <a:t>16% of existing plants need to be replaced</a:t>
            </a:r>
          </a:p>
          <a:p>
            <a:r>
              <a:rPr lang="en-US" dirty="0"/>
              <a:t>Supposedly 5.6 billion have safe water on tap</a:t>
            </a:r>
          </a:p>
          <a:p>
            <a:r>
              <a:rPr lang="en-US" dirty="0"/>
              <a:t>0.9 billion need upgraded systems by 2030</a:t>
            </a:r>
          </a:p>
          <a:p>
            <a:endParaRPr lang="en-US" dirty="0"/>
          </a:p>
          <a:p>
            <a:endParaRPr lang="en-US" dirty="0"/>
          </a:p>
        </p:txBody>
      </p:sp>
      <p:pic>
        <p:nvPicPr>
          <p:cNvPr id="2050" name="Picture 2" descr="https://lh3.googleusercontent.com/Xtx-mIkQSa1Z69G25L2cvh1x20EFTE8-5qzUxw4PzMqbRq7jbeTfwbS3a_vpLdYTciX9XegMU97SmtshQz0aOZTAtiOma_AbjYcovq5ITfWZ3dY2XeQqgIdRdwKfYXoMun5v6A2YLvYO-BumFY3BFDkJEhDOgsRWby-xbO-FoVgPg0mQb9LHNokiSGylMGnhu2gIXGD3nERlqqDwMk4wotiiBU4ZNFnweP_c8z0XTvWjPIlDmIBnqKHUW9459YcT4bPOo7AgwTqA1LRk1XlUmvNjj-Ln_kmljJWP7l4rU-VvArUeCJxAirlgvvPIFIgfjXi2Jf81gchrPFFGfHApWD-7X9lXX2udl0dxlbpVrQ2F0UgR0nWQ6UqOJPTgrzUIUWLyZ4dVltkk2uJ1pmolWXtxJ2qPoaULJ85bv5gPro2chD4yCmnFCXx8D4KT4O7O3UYWAkvztv4WqoiGIaOthhb2oKj5weQuDN5txQxzXTXwUb7mqoZOb8Z-Z_rpcEZz0Ut2EjSJWl4oj-k0_SnhCGAuJ18qZlS94ynMa2NTVVsyLBsIbQSpHeeeQC-FK46tfuNxs8afHmCckWT6bBSChpMQ3GPTrBq2_EvO-WDYQ84LFx6Jc4XszgJSKMOUF4cmU3gsKEC5mH6BfjYNDtAOU8cHrjUvusyzEzDiTDqXaWruaim-c5o8hrvy69OO35trWJNBI3NPUOtwNYj79Q=w1139-h854-no"/>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88782" y="1600202"/>
            <a:ext cx="3764715" cy="2822711"/>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B3871258-E878-4D85-8502-1DBF7BA1E923}"/>
              </a:ext>
            </a:extLst>
          </p:cNvPr>
          <p:cNvSpPr/>
          <p:nvPr/>
        </p:nvSpPr>
        <p:spPr>
          <a:xfrm>
            <a:off x="5638800" y="4422913"/>
            <a:ext cx="6096000" cy="2246769"/>
          </a:xfrm>
          <a:prstGeom prst="rect">
            <a:avLst/>
          </a:prstGeom>
        </p:spPr>
        <p:txBody>
          <a:bodyPr>
            <a:spAutoFit/>
          </a:bodyPr>
          <a:lstStyle/>
          <a:p>
            <a:r>
              <a:rPr lang="en-US" dirty="0"/>
              <a:t>The amount of infrastructure needed (and not yet built) to deliver safe water on tap to everyone on the planet is greater now than at any time in human history (Monroe’s opinion)</a:t>
            </a:r>
          </a:p>
        </p:txBody>
      </p:sp>
    </p:spTree>
    <p:extLst>
      <p:ext uri="{BB962C8B-B14F-4D97-AF65-F5344CB8AC3E}">
        <p14:creationId xmlns:p14="http://schemas.microsoft.com/office/powerpoint/2010/main" val="4173339388"/>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8" name="Rectangle 4"/>
          <p:cNvSpPr>
            <a:spLocks noGrp="1" noChangeArrowheads="1"/>
          </p:cNvSpPr>
          <p:nvPr>
            <p:ph type="title"/>
          </p:nvPr>
        </p:nvSpPr>
        <p:spPr/>
        <p:txBody>
          <a:bodyPr/>
          <a:lstStyle/>
          <a:p>
            <a:r>
              <a:rPr lang="en-US" dirty="0"/>
              <a:t>Overview</a:t>
            </a:r>
          </a:p>
        </p:txBody>
      </p:sp>
      <p:sp>
        <p:nvSpPr>
          <p:cNvPr id="26629" name="Rectangle 5"/>
          <p:cNvSpPr>
            <a:spLocks noGrp="1" noChangeArrowheads="1"/>
          </p:cNvSpPr>
          <p:nvPr>
            <p:ph idx="1"/>
          </p:nvPr>
        </p:nvSpPr>
        <p:spPr>
          <a:xfrm>
            <a:off x="1751798" y="1600200"/>
            <a:ext cx="9654139" cy="4525963"/>
          </a:xfrm>
        </p:spPr>
        <p:txBody>
          <a:bodyPr/>
          <a:lstStyle/>
          <a:p>
            <a:r>
              <a:rPr lang="en-US" sz="4800" dirty="0">
                <a:solidFill>
                  <a:schemeClr val="bg1">
                    <a:lumMod val="75000"/>
                  </a:schemeClr>
                </a:solidFill>
              </a:rPr>
              <a:t>Sustainable Development Goals</a:t>
            </a:r>
          </a:p>
          <a:p>
            <a:r>
              <a:rPr lang="en-US" sz="4800" dirty="0"/>
              <a:t>The value of safe water on tap</a:t>
            </a:r>
          </a:p>
          <a:p>
            <a:r>
              <a:rPr lang="en-US" sz="4800" dirty="0">
                <a:solidFill>
                  <a:schemeClr val="bg1">
                    <a:lumMod val="75000"/>
                  </a:schemeClr>
                </a:solidFill>
              </a:rPr>
              <a:t>Intermittent Supplies </a:t>
            </a:r>
            <a:r>
              <a:rPr lang="en-US" sz="1800" dirty="0">
                <a:solidFill>
                  <a:schemeClr val="bg1">
                    <a:lumMod val="75000"/>
                  </a:schemeClr>
                </a:solidFill>
              </a:rPr>
              <a:t>(the spiral to failure or success)</a:t>
            </a:r>
            <a:endParaRPr lang="en-US" sz="4800" dirty="0">
              <a:solidFill>
                <a:schemeClr val="bg1">
                  <a:lumMod val="75000"/>
                </a:schemeClr>
              </a:solidFill>
            </a:endParaRPr>
          </a:p>
          <a:p>
            <a:r>
              <a:rPr lang="en-US" sz="4800" dirty="0">
                <a:solidFill>
                  <a:schemeClr val="bg1">
                    <a:lumMod val="75000"/>
                  </a:schemeClr>
                </a:solidFill>
              </a:rPr>
              <a:t>The technology is well developed</a:t>
            </a:r>
          </a:p>
          <a:p>
            <a:r>
              <a:rPr lang="en-US" sz="4800" dirty="0">
                <a:solidFill>
                  <a:schemeClr val="bg1">
                    <a:lumMod val="75000"/>
                  </a:schemeClr>
                </a:solidFill>
              </a:rPr>
              <a:t>A role for universities</a:t>
            </a:r>
          </a:p>
          <a:p>
            <a:endParaRPr lang="en-US" sz="4800" dirty="0"/>
          </a:p>
        </p:txBody>
      </p:sp>
      <p:pic>
        <p:nvPicPr>
          <p:cNvPr id="4" name="Picture 19" descr="Peru Kids">
            <a:hlinkClick r:id="rId3" action="ppaction://hlinksldjump"/>
          </p:cNvPr>
          <p:cNvPicPr>
            <a:picLocks noChangeAspect="1" noChangeArrowheads="1"/>
          </p:cNvPicPr>
          <p:nvPr/>
        </p:nvPicPr>
        <p:blipFill>
          <a:blip r:embed="rId4" cstate="print"/>
          <a:srcRect/>
          <a:stretch>
            <a:fillRect/>
          </a:stretch>
        </p:blipFill>
        <p:spPr bwMode="black">
          <a:xfrm>
            <a:off x="404949" y="2470304"/>
            <a:ext cx="440314" cy="641799"/>
          </a:xfrm>
          <a:prstGeom prst="rect">
            <a:avLst/>
          </a:prstGeom>
          <a:noFill/>
          <a:ln w="9525">
            <a:noFill/>
            <a:miter lim="800000"/>
            <a:headEnd/>
            <a:tailEnd/>
          </a:ln>
        </p:spPr>
      </p:pic>
      <p:pic>
        <p:nvPicPr>
          <p:cNvPr id="7" name="Picture 3">
            <a:hlinkClick r:id="rId5" action="ppaction://hlinksldjump"/>
          </p:cNvPr>
          <p:cNvPicPr>
            <a:picLocks noChangeAspect="1" noChangeArrowheads="1"/>
          </p:cNvPicPr>
          <p:nvPr/>
        </p:nvPicPr>
        <p:blipFill>
          <a:blip r:embed="rId6" cstate="screen"/>
          <a:srcRect/>
          <a:stretch>
            <a:fillRect/>
          </a:stretch>
        </p:blipFill>
        <p:spPr bwMode="auto">
          <a:xfrm>
            <a:off x="404949" y="4210808"/>
            <a:ext cx="970532" cy="727857"/>
          </a:xfrm>
          <a:prstGeom prst="rect">
            <a:avLst/>
          </a:prstGeom>
          <a:noFill/>
          <a:ln w="9525">
            <a:noFill/>
            <a:miter lim="800000"/>
            <a:headEnd/>
            <a:tailEnd/>
          </a:ln>
          <a:effectLst/>
        </p:spPr>
      </p:pic>
      <p:pic>
        <p:nvPicPr>
          <p:cNvPr id="158721" name="Picture 1">
            <a:hlinkClick r:id="rId7" action="ppaction://hlinksldjump"/>
          </p:cNvPr>
          <p:cNvPicPr>
            <a:picLocks noChangeAspect="1" noChangeArrowheads="1"/>
          </p:cNvPicPr>
          <p:nvPr/>
        </p:nvPicPr>
        <p:blipFill>
          <a:blip r:embed="rId8" cstate="print"/>
          <a:srcRect/>
          <a:stretch>
            <a:fillRect/>
          </a:stretch>
        </p:blipFill>
        <p:spPr bwMode="auto">
          <a:xfrm>
            <a:off x="404949" y="5116767"/>
            <a:ext cx="1174537" cy="727857"/>
          </a:xfrm>
          <a:prstGeom prst="rect">
            <a:avLst/>
          </a:prstGeom>
          <a:noFill/>
          <a:ln w="9525">
            <a:noFill/>
            <a:miter lim="800000"/>
            <a:headEnd/>
            <a:tailEnd/>
          </a:ln>
          <a:effectLst/>
        </p:spPr>
      </p:pic>
      <p:sp>
        <p:nvSpPr>
          <p:cNvPr id="2" name="TextBox 1">
            <a:extLst>
              <a:ext uri="{FF2B5EF4-FFF2-40B4-BE49-F238E27FC236}">
                <a16:creationId xmlns:a16="http://schemas.microsoft.com/office/drawing/2014/main" id="{B8E890F0-90F6-4FD7-8A96-4C69045DF255}"/>
              </a:ext>
            </a:extLst>
          </p:cNvPr>
          <p:cNvSpPr txBox="1"/>
          <p:nvPr/>
        </p:nvSpPr>
        <p:spPr>
          <a:xfrm>
            <a:off x="4641576" y="6499240"/>
            <a:ext cx="4721086" cy="400110"/>
          </a:xfrm>
          <a:prstGeom prst="rect">
            <a:avLst/>
          </a:prstGeom>
          <a:noFill/>
        </p:spPr>
        <p:txBody>
          <a:bodyPr wrap="square" rtlCol="0">
            <a:spAutoFit/>
          </a:bodyPr>
          <a:lstStyle/>
          <a:p>
            <a:r>
              <a:rPr lang="en-US" sz="2000" dirty="0">
                <a:solidFill>
                  <a:schemeClr val="bg1">
                    <a:lumMod val="75000"/>
                  </a:schemeClr>
                </a:solidFill>
              </a:rPr>
              <a:t>Ctrl + click the pictures to go each section!</a:t>
            </a:r>
          </a:p>
        </p:txBody>
      </p:sp>
      <p:pic>
        <p:nvPicPr>
          <p:cNvPr id="9" name="Picture 6" descr="Image result for sustainable development goals water and sanitation">
            <a:extLst>
              <a:ext uri="{FF2B5EF4-FFF2-40B4-BE49-F238E27FC236}">
                <a16:creationId xmlns:a16="http://schemas.microsoft.com/office/drawing/2014/main" id="{A12F8E12-CB2E-49FE-975D-B49FF47914ED}"/>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04949" y="1735067"/>
            <a:ext cx="641799" cy="641799"/>
          </a:xfrm>
          <a:prstGeom prst="rect">
            <a:avLst/>
          </a:prstGeom>
          <a:noFill/>
          <a:extLst>
            <a:ext uri="{909E8E84-426E-40DD-AFC4-6F175D3DCCD1}">
              <a14:hiddenFill xmlns:a14="http://schemas.microsoft.com/office/drawing/2010/main">
                <a:solidFill>
                  <a:srgbClr val="FFFFFF"/>
                </a:solidFill>
              </a14:hiddenFill>
            </a:ext>
          </a:extLst>
        </p:spPr>
      </p:pic>
      <p:pic>
        <p:nvPicPr>
          <p:cNvPr id="10" name="Shape 99" descr="http://texas-slab-leak-repair.com/yahoo_site_admin/assets/images/slab-leak.242134202_std.jpg">
            <a:hlinkClick r:id="rId10" action="ppaction://hlinksldjump"/>
            <a:extLst>
              <a:ext uri="{FF2B5EF4-FFF2-40B4-BE49-F238E27FC236}">
                <a16:creationId xmlns:a16="http://schemas.microsoft.com/office/drawing/2014/main" id="{C3093B06-C3B1-4A4C-AF88-A24078A4DF84}"/>
              </a:ext>
            </a:extLst>
          </p:cNvPr>
          <p:cNvPicPr preferRelativeResize="0"/>
          <p:nvPr/>
        </p:nvPicPr>
        <p:blipFill rotWithShape="1">
          <a:blip r:embed="rId11">
            <a:alphaModFix/>
          </a:blip>
          <a:srcRect t="3548" b="10398"/>
          <a:stretch/>
        </p:blipFill>
        <p:spPr>
          <a:xfrm>
            <a:off x="404949" y="3297211"/>
            <a:ext cx="681532" cy="735495"/>
          </a:xfrm>
          <a:prstGeom prst="rect">
            <a:avLst/>
          </a:prstGeom>
          <a:noFill/>
          <a:ln>
            <a:noFill/>
          </a:ln>
        </p:spPr>
      </p:pic>
    </p:spTree>
    <p:extLst>
      <p:ext uri="{BB962C8B-B14F-4D97-AF65-F5344CB8AC3E}">
        <p14:creationId xmlns:p14="http://schemas.microsoft.com/office/powerpoint/2010/main" val="3258775986"/>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Cost vs required personal effort: Current paradigm myth!</a:t>
            </a:r>
          </a:p>
        </p:txBody>
      </p:sp>
      <p:cxnSp>
        <p:nvCxnSpPr>
          <p:cNvPr id="4" name="Straight Arrow Connector 3"/>
          <p:cNvCxnSpPr/>
          <p:nvPr/>
        </p:nvCxnSpPr>
        <p:spPr>
          <a:xfrm flipV="1">
            <a:off x="1080122" y="2820532"/>
            <a:ext cx="0" cy="3385457"/>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p:cNvCxnSpPr/>
          <p:nvPr/>
        </p:nvCxnSpPr>
        <p:spPr>
          <a:xfrm>
            <a:off x="1058350" y="6205989"/>
            <a:ext cx="7097486" cy="54427"/>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rot="16200000">
            <a:off x="-603113" y="4120317"/>
            <a:ext cx="2298258" cy="523220"/>
          </a:xfrm>
          <a:prstGeom prst="rect">
            <a:avLst/>
          </a:prstGeom>
          <a:noFill/>
        </p:spPr>
        <p:txBody>
          <a:bodyPr wrap="none" rtlCol="0">
            <a:spAutoFit/>
          </a:bodyPr>
          <a:lstStyle/>
          <a:p>
            <a:r>
              <a:rPr lang="en-US" dirty="0"/>
              <a:t>Per-capita cost</a:t>
            </a:r>
          </a:p>
        </p:txBody>
      </p:sp>
      <p:sp>
        <p:nvSpPr>
          <p:cNvPr id="8" name="TextBox 7"/>
          <p:cNvSpPr txBox="1"/>
          <p:nvPr/>
        </p:nvSpPr>
        <p:spPr>
          <a:xfrm>
            <a:off x="1831237" y="6423703"/>
            <a:ext cx="5782289" cy="523220"/>
          </a:xfrm>
          <a:prstGeom prst="rect">
            <a:avLst/>
          </a:prstGeom>
          <a:noFill/>
        </p:spPr>
        <p:txBody>
          <a:bodyPr wrap="none" rtlCol="0">
            <a:spAutoFit/>
          </a:bodyPr>
          <a:lstStyle/>
          <a:p>
            <a:r>
              <a:rPr lang="en-US" dirty="0"/>
              <a:t>Personal (or household) effort required</a:t>
            </a:r>
          </a:p>
        </p:txBody>
      </p:sp>
      <p:sp>
        <p:nvSpPr>
          <p:cNvPr id="9" name="TextBox 8"/>
          <p:cNvSpPr txBox="1"/>
          <p:nvPr/>
        </p:nvSpPr>
        <p:spPr>
          <a:xfrm>
            <a:off x="1254294" y="2276247"/>
            <a:ext cx="1937657" cy="1015663"/>
          </a:xfrm>
          <a:prstGeom prst="rect">
            <a:avLst/>
          </a:prstGeom>
          <a:noFill/>
        </p:spPr>
        <p:txBody>
          <a:bodyPr wrap="square" rtlCol="0">
            <a:spAutoFit/>
          </a:bodyPr>
          <a:lstStyle/>
          <a:p>
            <a:pPr algn="ctr"/>
            <a:r>
              <a:rPr lang="en-US" sz="2000" dirty="0">
                <a:solidFill>
                  <a:schemeClr val="accent1"/>
                </a:solidFill>
              </a:rPr>
              <a:t>Centralized water treatment and SWOT</a:t>
            </a:r>
          </a:p>
        </p:txBody>
      </p:sp>
      <p:sp>
        <p:nvSpPr>
          <p:cNvPr id="10" name="TextBox 9"/>
          <p:cNvSpPr txBox="1"/>
          <p:nvPr/>
        </p:nvSpPr>
        <p:spPr>
          <a:xfrm>
            <a:off x="3022741" y="2644146"/>
            <a:ext cx="1350183" cy="707886"/>
          </a:xfrm>
          <a:prstGeom prst="rect">
            <a:avLst/>
          </a:prstGeom>
          <a:noFill/>
        </p:spPr>
        <p:txBody>
          <a:bodyPr wrap="square" rtlCol="0">
            <a:spAutoFit/>
          </a:bodyPr>
          <a:lstStyle/>
          <a:p>
            <a:pPr algn="ctr"/>
            <a:r>
              <a:rPr lang="en-US" sz="2000" dirty="0">
                <a:solidFill>
                  <a:schemeClr val="accent1"/>
                </a:solidFill>
              </a:rPr>
              <a:t>Vended water</a:t>
            </a:r>
          </a:p>
        </p:txBody>
      </p:sp>
      <p:sp>
        <p:nvSpPr>
          <p:cNvPr id="11" name="TextBox 10"/>
          <p:cNvSpPr txBox="1"/>
          <p:nvPr/>
        </p:nvSpPr>
        <p:spPr>
          <a:xfrm>
            <a:off x="4177918" y="3161376"/>
            <a:ext cx="1350183" cy="707886"/>
          </a:xfrm>
          <a:prstGeom prst="rect">
            <a:avLst/>
          </a:prstGeom>
          <a:noFill/>
        </p:spPr>
        <p:txBody>
          <a:bodyPr wrap="square" rtlCol="0">
            <a:spAutoFit/>
          </a:bodyPr>
          <a:lstStyle/>
          <a:p>
            <a:pPr algn="ctr"/>
            <a:r>
              <a:rPr lang="en-US" sz="2000" dirty="0">
                <a:solidFill>
                  <a:schemeClr val="accent1"/>
                </a:solidFill>
              </a:rPr>
              <a:t>Ceramic filters</a:t>
            </a:r>
          </a:p>
        </p:txBody>
      </p:sp>
      <p:sp>
        <p:nvSpPr>
          <p:cNvPr id="12" name="TextBox 11"/>
          <p:cNvSpPr txBox="1"/>
          <p:nvPr/>
        </p:nvSpPr>
        <p:spPr>
          <a:xfrm>
            <a:off x="5397472" y="4034389"/>
            <a:ext cx="952504" cy="400110"/>
          </a:xfrm>
          <a:prstGeom prst="rect">
            <a:avLst/>
          </a:prstGeom>
          <a:noFill/>
        </p:spPr>
        <p:txBody>
          <a:bodyPr wrap="none" rtlCol="0">
            <a:spAutoFit/>
          </a:bodyPr>
          <a:lstStyle/>
          <a:p>
            <a:pPr algn="ctr"/>
            <a:r>
              <a:rPr lang="en-US" sz="2000" dirty="0">
                <a:solidFill>
                  <a:schemeClr val="accent1"/>
                </a:solidFill>
              </a:rPr>
              <a:t>Boiling</a:t>
            </a:r>
          </a:p>
        </p:txBody>
      </p:sp>
      <p:sp>
        <p:nvSpPr>
          <p:cNvPr id="13" name="TextBox 12"/>
          <p:cNvSpPr txBox="1"/>
          <p:nvPr/>
        </p:nvSpPr>
        <p:spPr>
          <a:xfrm>
            <a:off x="6272000" y="4627992"/>
            <a:ext cx="1470180" cy="707886"/>
          </a:xfrm>
          <a:prstGeom prst="rect">
            <a:avLst/>
          </a:prstGeom>
          <a:noFill/>
        </p:spPr>
        <p:txBody>
          <a:bodyPr wrap="square" rtlCol="0">
            <a:spAutoFit/>
          </a:bodyPr>
          <a:lstStyle/>
          <a:p>
            <a:pPr algn="ctr"/>
            <a:r>
              <a:rPr lang="en-US" sz="2000" dirty="0">
                <a:solidFill>
                  <a:schemeClr val="accent1"/>
                </a:solidFill>
              </a:rPr>
              <a:t>POU chlorination</a:t>
            </a:r>
          </a:p>
        </p:txBody>
      </p:sp>
      <p:sp>
        <p:nvSpPr>
          <p:cNvPr id="14" name="TextBox 13"/>
          <p:cNvSpPr txBox="1"/>
          <p:nvPr/>
        </p:nvSpPr>
        <p:spPr>
          <a:xfrm>
            <a:off x="7110808" y="5280231"/>
            <a:ext cx="1645900" cy="707886"/>
          </a:xfrm>
          <a:prstGeom prst="rect">
            <a:avLst/>
          </a:prstGeom>
          <a:noFill/>
        </p:spPr>
        <p:txBody>
          <a:bodyPr wrap="square" rtlCol="0">
            <a:spAutoFit/>
          </a:bodyPr>
          <a:lstStyle/>
          <a:p>
            <a:pPr algn="ctr"/>
            <a:r>
              <a:rPr lang="en-US" sz="2000" dirty="0">
                <a:solidFill>
                  <a:schemeClr val="accent1"/>
                </a:solidFill>
              </a:rPr>
              <a:t>Solar Disinfection</a:t>
            </a:r>
          </a:p>
        </p:txBody>
      </p:sp>
      <p:sp>
        <p:nvSpPr>
          <p:cNvPr id="15" name="TextBox 14"/>
          <p:cNvSpPr txBox="1"/>
          <p:nvPr/>
        </p:nvSpPr>
        <p:spPr>
          <a:xfrm>
            <a:off x="1253575" y="3999888"/>
            <a:ext cx="4299979" cy="954107"/>
          </a:xfrm>
          <a:prstGeom prst="rect">
            <a:avLst/>
          </a:prstGeom>
          <a:noFill/>
        </p:spPr>
        <p:txBody>
          <a:bodyPr wrap="square" rtlCol="0">
            <a:spAutoFit/>
          </a:bodyPr>
          <a:lstStyle/>
          <a:p>
            <a:r>
              <a:rPr lang="en-US" dirty="0"/>
              <a:t>Vended water is usually more expensive than SWOT</a:t>
            </a:r>
          </a:p>
        </p:txBody>
      </p:sp>
      <p:sp>
        <p:nvSpPr>
          <p:cNvPr id="3" name="TextBox 2">
            <a:extLst>
              <a:ext uri="{FF2B5EF4-FFF2-40B4-BE49-F238E27FC236}">
                <a16:creationId xmlns:a16="http://schemas.microsoft.com/office/drawing/2014/main" id="{E99924C1-FAAB-4A60-9E27-CFEC85656BFC}"/>
              </a:ext>
            </a:extLst>
          </p:cNvPr>
          <p:cNvSpPr txBox="1"/>
          <p:nvPr/>
        </p:nvSpPr>
        <p:spPr>
          <a:xfrm>
            <a:off x="7919691" y="1610842"/>
            <a:ext cx="3987903" cy="2677656"/>
          </a:xfrm>
          <a:prstGeom prst="rect">
            <a:avLst/>
          </a:prstGeom>
          <a:noFill/>
        </p:spPr>
        <p:txBody>
          <a:bodyPr wrap="square" rtlCol="0">
            <a:spAutoFit/>
          </a:bodyPr>
          <a:lstStyle/>
          <a:p>
            <a:r>
              <a:rPr lang="en-US" dirty="0"/>
              <a:t>It is common for communities with poor water service to pay more for water than communities that have excellent service.</a:t>
            </a:r>
          </a:p>
        </p:txBody>
      </p:sp>
      <p:pic>
        <p:nvPicPr>
          <p:cNvPr id="1026" name="Picture 2" descr="A woman using SODIS, Swiss Federal Institute">
            <a:extLst>
              <a:ext uri="{FF2B5EF4-FFF2-40B4-BE49-F238E27FC236}">
                <a16:creationId xmlns:a16="http://schemas.microsoft.com/office/drawing/2014/main" id="{9B5C3A21-8CBA-4198-AD83-E2FD1A8E38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05740" y="4984860"/>
            <a:ext cx="1152661" cy="129079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The Potters for Peace filter locally produced in Nicaragua (D. Lantagne, CDC)">
            <a:extLst>
              <a:ext uri="{FF2B5EF4-FFF2-40B4-BE49-F238E27FC236}">
                <a16:creationId xmlns:a16="http://schemas.microsoft.com/office/drawing/2014/main" id="{D374E2EE-7ACB-44CD-B1AD-DA5A552AE95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13230" y="2315361"/>
            <a:ext cx="846015" cy="84601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Las cisternas del SANAA visitan dos o tres veces a la semana cada zona.">
            <a:extLst>
              <a:ext uri="{FF2B5EF4-FFF2-40B4-BE49-F238E27FC236}">
                <a16:creationId xmlns:a16="http://schemas.microsoft.com/office/drawing/2014/main" id="{0961FB94-4C84-47EC-8462-AFEA68E0205B}"/>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180141" y="1706666"/>
            <a:ext cx="1262936" cy="921291"/>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a:extLst>
              <a:ext uri="{FF2B5EF4-FFF2-40B4-BE49-F238E27FC236}">
                <a16:creationId xmlns:a16="http://schemas.microsoft.com/office/drawing/2014/main" id="{F470D22C-FD50-4899-975F-8E6FE7F74AD0}"/>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453661" y="1534887"/>
            <a:ext cx="1529924" cy="820935"/>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a:extLst>
              <a:ext uri="{FF2B5EF4-FFF2-40B4-BE49-F238E27FC236}">
                <a16:creationId xmlns:a16="http://schemas.microsoft.com/office/drawing/2014/main" id="{74CCFE9F-3921-4F33-829C-6A69E7A02F6E}"/>
              </a:ext>
            </a:extLst>
          </p:cNvPr>
          <p:cNvSpPr txBox="1"/>
          <p:nvPr/>
        </p:nvSpPr>
        <p:spPr>
          <a:xfrm>
            <a:off x="3080845" y="1421856"/>
            <a:ext cx="3283072" cy="338554"/>
          </a:xfrm>
          <a:prstGeom prst="rect">
            <a:avLst/>
          </a:prstGeom>
          <a:noFill/>
        </p:spPr>
        <p:txBody>
          <a:bodyPr wrap="square" rtlCol="0">
            <a:spAutoFit/>
          </a:bodyPr>
          <a:lstStyle/>
          <a:p>
            <a:r>
              <a:rPr lang="en-US" sz="1600" dirty="0"/>
              <a:t>Ideally comes from a treatment plant</a:t>
            </a:r>
          </a:p>
        </p:txBody>
      </p:sp>
      <p:sp>
        <p:nvSpPr>
          <p:cNvPr id="16" name="TextBox 15">
            <a:extLst>
              <a:ext uri="{FF2B5EF4-FFF2-40B4-BE49-F238E27FC236}">
                <a16:creationId xmlns:a16="http://schemas.microsoft.com/office/drawing/2014/main" id="{D8903BD4-040E-43BD-ABE8-14B768133C67}"/>
              </a:ext>
            </a:extLst>
          </p:cNvPr>
          <p:cNvSpPr txBox="1"/>
          <p:nvPr/>
        </p:nvSpPr>
        <p:spPr>
          <a:xfrm>
            <a:off x="1376413" y="5335878"/>
            <a:ext cx="5113900" cy="523220"/>
          </a:xfrm>
          <a:prstGeom prst="rect">
            <a:avLst/>
          </a:prstGeom>
          <a:noFill/>
        </p:spPr>
        <p:txBody>
          <a:bodyPr wrap="none" rtlCol="0">
            <a:spAutoFit/>
          </a:bodyPr>
          <a:lstStyle/>
          <a:p>
            <a:r>
              <a:rPr lang="en-US" dirty="0"/>
              <a:t>Where does the water come from?</a:t>
            </a:r>
          </a:p>
        </p:txBody>
      </p:sp>
    </p:spTree>
    <p:extLst>
      <p:ext uri="{BB962C8B-B14F-4D97-AF65-F5344CB8AC3E}">
        <p14:creationId xmlns:p14="http://schemas.microsoft.com/office/powerpoint/2010/main" val="8134934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6" grpId="0"/>
    </p:bldLst>
  </p:timing>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F6F8BF0-2813-49E3-B59D-1ACE6E2CDE0C}"/>
              </a:ext>
            </a:extLst>
          </p:cNvPr>
          <p:cNvPicPr>
            <a:picLocks noChangeAspect="1"/>
          </p:cNvPicPr>
          <p:nvPr/>
        </p:nvPicPr>
        <p:blipFill rotWithShape="1">
          <a:blip r:embed="rId3"/>
          <a:srcRect t="12491" b="12000"/>
          <a:stretch/>
        </p:blipFill>
        <p:spPr>
          <a:xfrm>
            <a:off x="0" y="856648"/>
            <a:ext cx="5344511" cy="5178392"/>
          </a:xfrm>
          <a:prstGeom prst="rect">
            <a:avLst/>
          </a:prstGeom>
        </p:spPr>
      </p:pic>
      <p:grpSp>
        <p:nvGrpSpPr>
          <p:cNvPr id="14" name="Group 13">
            <a:extLst>
              <a:ext uri="{FF2B5EF4-FFF2-40B4-BE49-F238E27FC236}">
                <a16:creationId xmlns:a16="http://schemas.microsoft.com/office/drawing/2014/main" id="{BDBAAFB2-ADDD-43D7-A491-459280785B98}"/>
              </a:ext>
            </a:extLst>
          </p:cNvPr>
          <p:cNvGrpSpPr/>
          <p:nvPr/>
        </p:nvGrpSpPr>
        <p:grpSpPr>
          <a:xfrm>
            <a:off x="3333135" y="822960"/>
            <a:ext cx="9538285" cy="6035040"/>
            <a:chOff x="3333135" y="822960"/>
            <a:chExt cx="9538285" cy="6035040"/>
          </a:xfrm>
        </p:grpSpPr>
        <p:pic>
          <p:nvPicPr>
            <p:cNvPr id="4" name="Picture 3">
              <a:extLst>
                <a:ext uri="{FF2B5EF4-FFF2-40B4-BE49-F238E27FC236}">
                  <a16:creationId xmlns:a16="http://schemas.microsoft.com/office/drawing/2014/main" id="{D20492D6-A6A5-4144-9144-293F5C320C58}"/>
                </a:ext>
              </a:extLst>
            </p:cNvPr>
            <p:cNvPicPr>
              <a:picLocks noChangeAspect="1"/>
            </p:cNvPicPr>
            <p:nvPr/>
          </p:nvPicPr>
          <p:blipFill rotWithShape="1">
            <a:blip r:embed="rId4"/>
            <a:srcRect t="12253"/>
            <a:stretch/>
          </p:blipFill>
          <p:spPr>
            <a:xfrm>
              <a:off x="7756655" y="840332"/>
              <a:ext cx="5114765" cy="6017668"/>
            </a:xfrm>
            <a:prstGeom prst="rect">
              <a:avLst/>
            </a:prstGeom>
          </p:spPr>
        </p:pic>
        <p:sp>
          <p:nvSpPr>
            <p:cNvPr id="5" name="Rectangle 4">
              <a:extLst>
                <a:ext uri="{FF2B5EF4-FFF2-40B4-BE49-F238E27FC236}">
                  <a16:creationId xmlns:a16="http://schemas.microsoft.com/office/drawing/2014/main" id="{A4D1ACF6-CC84-4A0F-9AE9-4F33EA8DEFC6}"/>
                </a:ext>
              </a:extLst>
            </p:cNvPr>
            <p:cNvSpPr/>
            <p:nvPr/>
          </p:nvSpPr>
          <p:spPr>
            <a:xfrm>
              <a:off x="3333135" y="2340077"/>
              <a:ext cx="1406013" cy="162232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 name="Straight Connector 6">
              <a:extLst>
                <a:ext uri="{FF2B5EF4-FFF2-40B4-BE49-F238E27FC236}">
                  <a16:creationId xmlns:a16="http://schemas.microsoft.com/office/drawing/2014/main" id="{4935E1CA-109F-46BF-9FB2-2AFDDB9A6DC7}"/>
                </a:ext>
              </a:extLst>
            </p:cNvPr>
            <p:cNvCxnSpPr>
              <a:cxnSpLocks/>
            </p:cNvCxnSpPr>
            <p:nvPr/>
          </p:nvCxnSpPr>
          <p:spPr>
            <a:xfrm flipV="1">
              <a:off x="3333135" y="822960"/>
              <a:ext cx="4423520" cy="148113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70236020-5F19-48E6-8F4E-27C33135F596}"/>
                </a:ext>
              </a:extLst>
            </p:cNvPr>
            <p:cNvCxnSpPr>
              <a:cxnSpLocks/>
            </p:cNvCxnSpPr>
            <p:nvPr/>
          </p:nvCxnSpPr>
          <p:spPr>
            <a:xfrm>
              <a:off x="3333135" y="3962399"/>
              <a:ext cx="4423520" cy="2895601"/>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13" name="Rectangle 12">
            <a:extLst>
              <a:ext uri="{FF2B5EF4-FFF2-40B4-BE49-F238E27FC236}">
                <a16:creationId xmlns:a16="http://schemas.microsoft.com/office/drawing/2014/main" id="{F327DF18-AC63-4E28-A3F7-3A2A52BE0861}"/>
              </a:ext>
            </a:extLst>
          </p:cNvPr>
          <p:cNvSpPr/>
          <p:nvPr/>
        </p:nvSpPr>
        <p:spPr>
          <a:xfrm>
            <a:off x="11641394" y="2340077"/>
            <a:ext cx="481780" cy="58993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F2FAC5C0-EA9C-46E0-B30A-AF30C40E0441}"/>
              </a:ext>
            </a:extLst>
          </p:cNvPr>
          <p:cNvSpPr txBox="1"/>
          <p:nvPr/>
        </p:nvSpPr>
        <p:spPr>
          <a:xfrm>
            <a:off x="5555226" y="2812026"/>
            <a:ext cx="1877961" cy="954107"/>
          </a:xfrm>
          <a:prstGeom prst="rect">
            <a:avLst/>
          </a:prstGeom>
          <a:noFill/>
        </p:spPr>
        <p:txBody>
          <a:bodyPr wrap="square" rtlCol="0">
            <a:spAutoFit/>
          </a:bodyPr>
          <a:lstStyle/>
          <a:p>
            <a:r>
              <a:rPr lang="en-US" dirty="0" err="1"/>
              <a:t>Moroceli</a:t>
            </a:r>
            <a:r>
              <a:rPr lang="en-US" dirty="0"/>
              <a:t>, Honduras</a:t>
            </a:r>
          </a:p>
        </p:txBody>
      </p:sp>
      <p:sp>
        <p:nvSpPr>
          <p:cNvPr id="2" name="TextBox 1">
            <a:extLst>
              <a:ext uri="{FF2B5EF4-FFF2-40B4-BE49-F238E27FC236}">
                <a16:creationId xmlns:a16="http://schemas.microsoft.com/office/drawing/2014/main" id="{F8877286-435D-4DEE-8BE9-DB92DFFFFA9D}"/>
              </a:ext>
            </a:extLst>
          </p:cNvPr>
          <p:cNvSpPr txBox="1"/>
          <p:nvPr/>
        </p:nvSpPr>
        <p:spPr>
          <a:xfrm>
            <a:off x="240631" y="158556"/>
            <a:ext cx="8619667" cy="523220"/>
          </a:xfrm>
          <a:prstGeom prst="rect">
            <a:avLst/>
          </a:prstGeom>
          <a:noFill/>
        </p:spPr>
        <p:txBody>
          <a:bodyPr wrap="none" rtlCol="0">
            <a:spAutoFit/>
          </a:bodyPr>
          <a:lstStyle/>
          <a:p>
            <a:r>
              <a:rPr lang="en-US" dirty="0"/>
              <a:t>Distribution systems cost much more than treatment plants</a:t>
            </a:r>
          </a:p>
        </p:txBody>
      </p:sp>
      <p:cxnSp>
        <p:nvCxnSpPr>
          <p:cNvPr id="12" name="Straight Arrow Connector 11">
            <a:extLst>
              <a:ext uri="{FF2B5EF4-FFF2-40B4-BE49-F238E27FC236}">
                <a16:creationId xmlns:a16="http://schemas.microsoft.com/office/drawing/2014/main" id="{D6FD3820-838F-469D-AE30-E6EF15BDC11A}"/>
              </a:ext>
            </a:extLst>
          </p:cNvPr>
          <p:cNvCxnSpPr>
            <a:stCxn id="2" idx="3"/>
          </p:cNvCxnSpPr>
          <p:nvPr/>
        </p:nvCxnSpPr>
        <p:spPr>
          <a:xfrm>
            <a:off x="8860298" y="420166"/>
            <a:ext cx="2781096" cy="191991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998308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59" name="Line 4"/>
          <p:cNvSpPr>
            <a:spLocks noChangeShapeType="1"/>
          </p:cNvSpPr>
          <p:nvPr/>
        </p:nvSpPr>
        <p:spPr bwMode="auto">
          <a:xfrm flipV="1">
            <a:off x="3038475" y="3149600"/>
            <a:ext cx="7938" cy="3192463"/>
          </a:xfrm>
          <a:prstGeom prst="line">
            <a:avLst/>
          </a:prstGeom>
          <a:noFill/>
          <a:ln w="38100">
            <a:solidFill>
              <a:srgbClr val="000000"/>
            </a:solidFill>
            <a:round/>
            <a:headEnd type="none" w="lg" len="med"/>
            <a:tailEnd type="triangle" w="lg" len="med"/>
          </a:ln>
        </p:spPr>
        <p:txBody>
          <a:bodyPr anchor="ctr">
            <a:spAutoFit/>
          </a:bodyPr>
          <a:lstStyle/>
          <a:p>
            <a:endParaRPr lang="en-US"/>
          </a:p>
        </p:txBody>
      </p:sp>
      <p:sp>
        <p:nvSpPr>
          <p:cNvPr id="17460" name="Line 5"/>
          <p:cNvSpPr>
            <a:spLocks noChangeShapeType="1"/>
          </p:cNvSpPr>
          <p:nvPr/>
        </p:nvSpPr>
        <p:spPr bwMode="auto">
          <a:xfrm>
            <a:off x="3046413" y="6348413"/>
            <a:ext cx="3190875" cy="0"/>
          </a:xfrm>
          <a:prstGeom prst="line">
            <a:avLst/>
          </a:prstGeom>
          <a:noFill/>
          <a:ln w="38100">
            <a:solidFill>
              <a:srgbClr val="000000"/>
            </a:solidFill>
            <a:round/>
            <a:headEnd type="none" w="lg" len="med"/>
            <a:tailEnd type="triangle" w="lg" len="med"/>
          </a:ln>
        </p:spPr>
        <p:txBody>
          <a:bodyPr anchor="ctr">
            <a:spAutoFit/>
          </a:bodyPr>
          <a:lstStyle/>
          <a:p>
            <a:endParaRPr lang="en-US"/>
          </a:p>
        </p:txBody>
      </p:sp>
      <p:sp>
        <p:nvSpPr>
          <p:cNvPr id="17461" name="Text Box 7"/>
          <p:cNvSpPr txBox="1">
            <a:spLocks noChangeArrowheads="1"/>
          </p:cNvSpPr>
          <p:nvPr/>
        </p:nvSpPr>
        <p:spPr bwMode="auto">
          <a:xfrm>
            <a:off x="3019425" y="6421438"/>
            <a:ext cx="3228975" cy="396875"/>
          </a:xfrm>
          <a:prstGeom prst="rect">
            <a:avLst/>
          </a:prstGeom>
          <a:noFill/>
          <a:ln w="12700">
            <a:noFill/>
            <a:miter lim="800000"/>
            <a:headEnd type="none" w="lg" len="med"/>
            <a:tailEnd type="none" w="lg" len="med"/>
          </a:ln>
        </p:spPr>
        <p:txBody>
          <a:bodyPr wrap="none">
            <a:spAutoFit/>
          </a:bodyPr>
          <a:lstStyle/>
          <a:p>
            <a:r>
              <a:rPr lang="en-US" sz="2000" b="1">
                <a:solidFill>
                  <a:srgbClr val="000000"/>
                </a:solidFill>
                <a:cs typeface="Arial" charset="0"/>
              </a:rPr>
              <a:t>Cost of service ($/month)</a:t>
            </a:r>
          </a:p>
        </p:txBody>
      </p:sp>
      <p:sp>
        <p:nvSpPr>
          <p:cNvPr id="17462" name="Line 12"/>
          <p:cNvSpPr>
            <a:spLocks noChangeShapeType="1"/>
          </p:cNvSpPr>
          <p:nvPr/>
        </p:nvSpPr>
        <p:spPr bwMode="auto">
          <a:xfrm rot="18900000" flipV="1">
            <a:off x="2386012" y="4752975"/>
            <a:ext cx="4475163" cy="0"/>
          </a:xfrm>
          <a:prstGeom prst="line">
            <a:avLst/>
          </a:prstGeom>
          <a:noFill/>
          <a:ln w="38100">
            <a:solidFill>
              <a:srgbClr val="009999"/>
            </a:solidFill>
            <a:round/>
            <a:headEnd type="none" w="lg" len="med"/>
            <a:tailEnd type="triangle" w="lg" len="med"/>
          </a:ln>
        </p:spPr>
        <p:txBody>
          <a:bodyPr anchor="ctr"/>
          <a:lstStyle/>
          <a:p>
            <a:endParaRPr lang="en-US"/>
          </a:p>
        </p:txBody>
      </p:sp>
      <p:sp>
        <p:nvSpPr>
          <p:cNvPr id="17463" name="Text Box 6"/>
          <p:cNvSpPr txBox="1">
            <a:spLocks noChangeArrowheads="1"/>
          </p:cNvSpPr>
          <p:nvPr/>
        </p:nvSpPr>
        <p:spPr bwMode="auto">
          <a:xfrm rot="16200000">
            <a:off x="1040057" y="4500533"/>
            <a:ext cx="3344377" cy="400110"/>
          </a:xfrm>
          <a:prstGeom prst="rect">
            <a:avLst/>
          </a:prstGeom>
          <a:noFill/>
          <a:ln w="12700">
            <a:noFill/>
            <a:miter lim="800000"/>
            <a:headEnd type="none" w="lg" len="med"/>
            <a:tailEnd type="none" w="lg" len="med"/>
          </a:ln>
        </p:spPr>
        <p:txBody>
          <a:bodyPr wrap="none">
            <a:spAutoFit/>
          </a:bodyPr>
          <a:lstStyle/>
          <a:p>
            <a:r>
              <a:rPr lang="en-US" sz="2000" b="1" dirty="0">
                <a:solidFill>
                  <a:srgbClr val="000000"/>
                </a:solidFill>
                <a:cs typeface="Arial" charset="0"/>
              </a:rPr>
              <a:t>Willingness to Pay ($/month)</a:t>
            </a:r>
          </a:p>
        </p:txBody>
      </p:sp>
      <p:sp>
        <p:nvSpPr>
          <p:cNvPr id="17464" name="Line 56"/>
          <p:cNvSpPr>
            <a:spLocks noChangeShapeType="1"/>
          </p:cNvSpPr>
          <p:nvPr/>
        </p:nvSpPr>
        <p:spPr bwMode="auto">
          <a:xfrm flipH="1">
            <a:off x="3046413" y="4648200"/>
            <a:ext cx="3190875" cy="0"/>
          </a:xfrm>
          <a:prstGeom prst="line">
            <a:avLst/>
          </a:prstGeom>
          <a:noFill/>
          <a:ln w="38100">
            <a:solidFill>
              <a:srgbClr val="000000"/>
            </a:solidFill>
            <a:prstDash val="dash"/>
            <a:round/>
            <a:headEnd/>
            <a:tailEnd/>
          </a:ln>
          <a:effectLst/>
        </p:spPr>
        <p:txBody>
          <a:bodyPr/>
          <a:lstStyle/>
          <a:p>
            <a:endParaRPr lang="en-US"/>
          </a:p>
        </p:txBody>
      </p:sp>
      <p:sp>
        <p:nvSpPr>
          <p:cNvPr id="17410" name="Title 1"/>
          <p:cNvSpPr>
            <a:spLocks noGrp="1"/>
          </p:cNvSpPr>
          <p:nvPr>
            <p:ph type="title"/>
          </p:nvPr>
        </p:nvSpPr>
        <p:spPr/>
        <p:txBody>
          <a:bodyPr/>
          <a:lstStyle/>
          <a:p>
            <a:r>
              <a:rPr lang="en-US" dirty="0"/>
              <a:t>We are willing to pay more for better service</a:t>
            </a:r>
          </a:p>
        </p:txBody>
      </p:sp>
      <p:sp>
        <p:nvSpPr>
          <p:cNvPr id="17411" name="Content Placeholder 2"/>
          <p:cNvSpPr>
            <a:spLocks noGrp="1"/>
          </p:cNvSpPr>
          <p:nvPr>
            <p:ph idx="4294967295"/>
          </p:nvPr>
        </p:nvSpPr>
        <p:spPr>
          <a:xfrm>
            <a:off x="42028" y="1635653"/>
            <a:ext cx="9359130" cy="1524000"/>
          </a:xfrm>
        </p:spPr>
        <p:txBody>
          <a:bodyPr/>
          <a:lstStyle/>
          <a:p>
            <a:pPr>
              <a:buClr>
                <a:schemeClr val="tx2"/>
              </a:buClr>
            </a:pPr>
            <a:r>
              <a:rPr lang="en-US" sz="2800" dirty="0"/>
              <a:t>How do we understand the failure of some systems?</a:t>
            </a:r>
          </a:p>
          <a:p>
            <a:pPr>
              <a:buClr>
                <a:schemeClr val="tx2"/>
              </a:buClr>
            </a:pPr>
            <a:r>
              <a:rPr lang="en-US" sz="2800" dirty="0"/>
              <a:t>Where is the “sweet spot” for sustainability?</a:t>
            </a:r>
          </a:p>
        </p:txBody>
      </p:sp>
      <p:sp>
        <p:nvSpPr>
          <p:cNvPr id="17473" name="Text Box 65"/>
          <p:cNvSpPr txBox="1">
            <a:spLocks noChangeArrowheads="1"/>
          </p:cNvSpPr>
          <p:nvPr/>
        </p:nvSpPr>
        <p:spPr bwMode="auto">
          <a:xfrm>
            <a:off x="304800" y="3699808"/>
            <a:ext cx="2286000" cy="2246769"/>
          </a:xfrm>
          <a:prstGeom prst="rect">
            <a:avLst/>
          </a:prstGeom>
          <a:noFill/>
          <a:ln w="9525">
            <a:noFill/>
            <a:miter lim="800000"/>
            <a:headEnd/>
            <a:tailEnd/>
          </a:ln>
          <a:effectLst/>
        </p:spPr>
        <p:txBody>
          <a:bodyPr wrap="square">
            <a:spAutoFit/>
          </a:bodyPr>
          <a:lstStyle/>
          <a:p>
            <a:pPr marL="342900" indent="-342900">
              <a:spcBef>
                <a:spcPct val="50000"/>
              </a:spcBef>
              <a:buFontTx/>
              <a:buAutoNum type="arabicPeriod"/>
            </a:pPr>
            <a:r>
              <a:rPr lang="en-US" sz="2000" dirty="0">
                <a:solidFill>
                  <a:srgbClr val="000000"/>
                </a:solidFill>
              </a:rPr>
              <a:t>Untreated river water at the tap</a:t>
            </a:r>
          </a:p>
          <a:p>
            <a:pPr marL="342900" indent="-342900">
              <a:spcBef>
                <a:spcPct val="50000"/>
              </a:spcBef>
              <a:buFontTx/>
              <a:buAutoNum type="arabicPeriod"/>
            </a:pPr>
            <a:r>
              <a:rPr lang="en-US" sz="2000" dirty="0">
                <a:solidFill>
                  <a:srgbClr val="000000"/>
                </a:solidFill>
              </a:rPr>
              <a:t>Traditional Mechanized plant    </a:t>
            </a:r>
          </a:p>
          <a:p>
            <a:pPr marL="342900" indent="-342900">
              <a:spcBef>
                <a:spcPct val="50000"/>
              </a:spcBef>
              <a:buFontTx/>
              <a:buAutoNum type="arabicPeriod"/>
            </a:pPr>
            <a:r>
              <a:rPr lang="en-US" sz="2000" dirty="0">
                <a:solidFill>
                  <a:srgbClr val="000000"/>
                </a:solidFill>
              </a:rPr>
              <a:t>AguaClara plant</a:t>
            </a:r>
          </a:p>
        </p:txBody>
      </p:sp>
      <p:grpSp>
        <p:nvGrpSpPr>
          <p:cNvPr id="2" name="Group 75"/>
          <p:cNvGrpSpPr>
            <a:grpSpLocks/>
          </p:cNvGrpSpPr>
          <p:nvPr/>
        </p:nvGrpSpPr>
        <p:grpSpPr bwMode="auto">
          <a:xfrm>
            <a:off x="6553200" y="4891088"/>
            <a:ext cx="2667000" cy="1536700"/>
            <a:chOff x="4176" y="2998"/>
            <a:chExt cx="1680" cy="968"/>
          </a:xfrm>
        </p:grpSpPr>
        <p:sp>
          <p:nvSpPr>
            <p:cNvPr id="17474" name="Rectangle 8"/>
            <p:cNvSpPr>
              <a:spLocks noChangeArrowheads="1"/>
            </p:cNvSpPr>
            <p:nvPr/>
          </p:nvSpPr>
          <p:spPr bwMode="auto">
            <a:xfrm>
              <a:off x="4577" y="2998"/>
              <a:ext cx="1279" cy="968"/>
            </a:xfrm>
            <a:prstGeom prst="rect">
              <a:avLst/>
            </a:prstGeom>
            <a:noFill/>
            <a:ln w="12700">
              <a:noFill/>
              <a:miter lim="800000"/>
              <a:headEnd type="none" w="lg" len="med"/>
              <a:tailEnd type="none" w="lg" len="med"/>
            </a:ln>
          </p:spPr>
          <p:txBody>
            <a:bodyPr>
              <a:spAutoFit/>
            </a:bodyPr>
            <a:lstStyle/>
            <a:p>
              <a:pPr>
                <a:lnSpc>
                  <a:spcPct val="120000"/>
                </a:lnSpc>
              </a:pPr>
              <a:r>
                <a:rPr lang="en-US" sz="2000" dirty="0">
                  <a:solidFill>
                    <a:srgbClr val="000000"/>
                  </a:solidFill>
                  <a:cs typeface="Arial" charset="0"/>
                </a:rPr>
                <a:t>Service method</a:t>
              </a:r>
            </a:p>
            <a:p>
              <a:pPr>
                <a:lnSpc>
                  <a:spcPct val="120000"/>
                </a:lnSpc>
              </a:pPr>
              <a:r>
                <a:rPr lang="en-US" sz="2000" dirty="0">
                  <a:solidFill>
                    <a:srgbClr val="000000"/>
                  </a:solidFill>
                  <a:cs typeface="Arial" charset="0"/>
                </a:rPr>
                <a:t>Break-even line</a:t>
              </a:r>
            </a:p>
            <a:p>
              <a:pPr>
                <a:lnSpc>
                  <a:spcPct val="120000"/>
                </a:lnSpc>
              </a:pPr>
              <a:r>
                <a:rPr lang="en-US" sz="2000" dirty="0">
                  <a:solidFill>
                    <a:srgbClr val="000000"/>
                  </a:solidFill>
                  <a:cs typeface="Arial" charset="0"/>
                </a:rPr>
                <a:t>Minimum quality for public health</a:t>
              </a:r>
            </a:p>
          </p:txBody>
        </p:sp>
        <p:sp>
          <p:nvSpPr>
            <p:cNvPr id="17475" name="Oval 67"/>
            <p:cNvSpPr>
              <a:spLocks noChangeArrowheads="1"/>
            </p:cNvSpPr>
            <p:nvPr/>
          </p:nvSpPr>
          <p:spPr bwMode="auto">
            <a:xfrm>
              <a:off x="4272" y="3111"/>
              <a:ext cx="96" cy="96"/>
            </a:xfrm>
            <a:prstGeom prst="ellipse">
              <a:avLst/>
            </a:prstGeom>
            <a:solidFill>
              <a:srgbClr val="BBE0E3"/>
            </a:solidFill>
            <a:ln w="9525">
              <a:solidFill>
                <a:srgbClr val="000000"/>
              </a:solidFill>
              <a:round/>
              <a:headEnd/>
              <a:tailEnd/>
            </a:ln>
            <a:effectLst/>
          </p:spPr>
          <p:txBody>
            <a:bodyPr wrap="none" anchor="ctr"/>
            <a:lstStyle/>
            <a:p>
              <a:pPr algn="ctr"/>
              <a:endParaRPr lang="en-US"/>
            </a:p>
          </p:txBody>
        </p:sp>
        <p:sp>
          <p:nvSpPr>
            <p:cNvPr id="17476" name="Line 12"/>
            <p:cNvSpPr>
              <a:spLocks noChangeShapeType="1"/>
            </p:cNvSpPr>
            <p:nvPr/>
          </p:nvSpPr>
          <p:spPr bwMode="auto">
            <a:xfrm flipV="1">
              <a:off x="4176" y="3399"/>
              <a:ext cx="315" cy="0"/>
            </a:xfrm>
            <a:prstGeom prst="line">
              <a:avLst/>
            </a:prstGeom>
            <a:noFill/>
            <a:ln w="38100">
              <a:solidFill>
                <a:srgbClr val="009999"/>
              </a:solidFill>
              <a:round/>
              <a:headEnd type="none" w="lg" len="med"/>
              <a:tailEnd type="none" w="lg" len="med"/>
            </a:ln>
          </p:spPr>
          <p:txBody>
            <a:bodyPr anchor="ctr"/>
            <a:lstStyle/>
            <a:p>
              <a:endParaRPr lang="en-US"/>
            </a:p>
          </p:txBody>
        </p:sp>
        <p:sp>
          <p:nvSpPr>
            <p:cNvPr id="17477" name="Line 12"/>
            <p:cNvSpPr>
              <a:spLocks noChangeShapeType="1"/>
            </p:cNvSpPr>
            <p:nvPr/>
          </p:nvSpPr>
          <p:spPr bwMode="auto">
            <a:xfrm flipV="1">
              <a:off x="4176" y="3639"/>
              <a:ext cx="315" cy="0"/>
            </a:xfrm>
            <a:prstGeom prst="line">
              <a:avLst/>
            </a:prstGeom>
            <a:noFill/>
            <a:ln w="38100">
              <a:solidFill>
                <a:srgbClr val="000000"/>
              </a:solidFill>
              <a:prstDash val="dash"/>
              <a:round/>
              <a:headEnd type="none" w="lg" len="med"/>
              <a:tailEnd type="none" w="lg" len="med"/>
            </a:ln>
          </p:spPr>
          <p:txBody>
            <a:bodyPr anchor="ctr"/>
            <a:lstStyle/>
            <a:p>
              <a:endParaRPr lang="en-US"/>
            </a:p>
          </p:txBody>
        </p:sp>
      </p:grpSp>
      <p:grpSp>
        <p:nvGrpSpPr>
          <p:cNvPr id="3" name="Group 30"/>
          <p:cNvGrpSpPr/>
          <p:nvPr/>
        </p:nvGrpSpPr>
        <p:grpSpPr>
          <a:xfrm>
            <a:off x="5781675" y="3429000"/>
            <a:ext cx="1762125" cy="998483"/>
            <a:chOff x="5781675" y="3429000"/>
            <a:chExt cx="1762125" cy="998483"/>
          </a:xfrm>
        </p:grpSpPr>
        <p:sp>
          <p:nvSpPr>
            <p:cNvPr id="17468" name="Oval 60"/>
            <p:cNvSpPr>
              <a:spLocks noChangeArrowheads="1"/>
            </p:cNvSpPr>
            <p:nvPr/>
          </p:nvSpPr>
          <p:spPr bwMode="auto">
            <a:xfrm>
              <a:off x="5781675" y="4271963"/>
              <a:ext cx="130175" cy="130175"/>
            </a:xfrm>
            <a:prstGeom prst="ellipse">
              <a:avLst/>
            </a:prstGeom>
            <a:solidFill>
              <a:srgbClr val="BBE0E3"/>
            </a:solidFill>
            <a:ln w="9525">
              <a:solidFill>
                <a:srgbClr val="000000"/>
              </a:solidFill>
              <a:round/>
              <a:headEnd/>
              <a:tailEnd/>
            </a:ln>
            <a:effectLst/>
          </p:spPr>
          <p:txBody>
            <a:bodyPr wrap="none" anchor="ctr"/>
            <a:lstStyle/>
            <a:p>
              <a:pPr algn="ctr"/>
              <a:endParaRPr lang="en-US"/>
            </a:p>
          </p:txBody>
        </p:sp>
        <p:sp>
          <p:nvSpPr>
            <p:cNvPr id="17470" name="Text Box 62"/>
            <p:cNvSpPr txBox="1">
              <a:spLocks noChangeArrowheads="1"/>
            </p:cNvSpPr>
            <p:nvPr/>
          </p:nvSpPr>
          <p:spPr bwMode="auto">
            <a:xfrm>
              <a:off x="5846763" y="3946525"/>
              <a:ext cx="325438" cy="396875"/>
            </a:xfrm>
            <a:prstGeom prst="rect">
              <a:avLst/>
            </a:prstGeom>
            <a:noFill/>
            <a:ln w="9525">
              <a:noFill/>
              <a:miter lim="800000"/>
              <a:headEnd/>
              <a:tailEnd/>
            </a:ln>
            <a:effectLst/>
          </p:spPr>
          <p:txBody>
            <a:bodyPr>
              <a:spAutoFit/>
            </a:bodyPr>
            <a:lstStyle/>
            <a:p>
              <a:pPr algn="ctr">
                <a:spcBef>
                  <a:spcPct val="50000"/>
                </a:spcBef>
              </a:pPr>
              <a:r>
                <a:rPr lang="en-US" sz="2000" b="1" dirty="0">
                  <a:solidFill>
                    <a:srgbClr val="000000"/>
                  </a:solidFill>
                </a:rPr>
                <a:t>2</a:t>
              </a:r>
            </a:p>
          </p:txBody>
        </p:sp>
        <p:pic>
          <p:nvPicPr>
            <p:cNvPr id="28" name="Picture 5"/>
            <p:cNvPicPr>
              <a:picLocks noChangeAspect="1" noChangeArrowheads="1"/>
            </p:cNvPicPr>
            <p:nvPr/>
          </p:nvPicPr>
          <p:blipFill>
            <a:blip r:embed="rId3" cstate="screen"/>
            <a:srcRect/>
            <a:stretch>
              <a:fillRect/>
            </a:stretch>
          </p:blipFill>
          <p:spPr bwMode="auto">
            <a:xfrm>
              <a:off x="6096000" y="3429000"/>
              <a:ext cx="1447800" cy="998483"/>
            </a:xfrm>
            <a:prstGeom prst="rect">
              <a:avLst/>
            </a:prstGeom>
            <a:noFill/>
            <a:ln w="9525">
              <a:noFill/>
              <a:miter lim="800000"/>
              <a:headEnd/>
              <a:tailEnd/>
            </a:ln>
          </p:spPr>
        </p:pic>
      </p:grpSp>
      <p:grpSp>
        <p:nvGrpSpPr>
          <p:cNvPr id="4" name="Group 31"/>
          <p:cNvGrpSpPr/>
          <p:nvPr/>
        </p:nvGrpSpPr>
        <p:grpSpPr>
          <a:xfrm>
            <a:off x="4087813" y="5184775"/>
            <a:ext cx="2084387" cy="1060450"/>
            <a:chOff x="4087813" y="5184775"/>
            <a:chExt cx="2084387" cy="1060450"/>
          </a:xfrm>
        </p:grpSpPr>
        <p:sp>
          <p:nvSpPr>
            <p:cNvPr id="17465" name="Oval 57"/>
            <p:cNvSpPr>
              <a:spLocks noChangeArrowheads="1"/>
            </p:cNvSpPr>
            <p:nvPr/>
          </p:nvSpPr>
          <p:spPr bwMode="auto">
            <a:xfrm>
              <a:off x="4087813" y="5835650"/>
              <a:ext cx="130175" cy="130175"/>
            </a:xfrm>
            <a:prstGeom prst="ellipse">
              <a:avLst/>
            </a:prstGeom>
            <a:solidFill>
              <a:srgbClr val="BBE0E3"/>
            </a:solidFill>
            <a:ln w="9525">
              <a:solidFill>
                <a:srgbClr val="000000"/>
              </a:solidFill>
              <a:round/>
              <a:headEnd/>
              <a:tailEnd/>
            </a:ln>
            <a:effectLst/>
          </p:spPr>
          <p:txBody>
            <a:bodyPr wrap="none" anchor="ctr"/>
            <a:lstStyle/>
            <a:p>
              <a:pPr algn="ctr"/>
              <a:endParaRPr lang="en-US"/>
            </a:p>
          </p:txBody>
        </p:sp>
        <p:sp>
          <p:nvSpPr>
            <p:cNvPr id="17467" name="Text Box 59"/>
            <p:cNvSpPr txBox="1">
              <a:spLocks noChangeArrowheads="1"/>
            </p:cNvSpPr>
            <p:nvPr/>
          </p:nvSpPr>
          <p:spPr bwMode="auto">
            <a:xfrm>
              <a:off x="4152900" y="5575300"/>
              <a:ext cx="327025" cy="396875"/>
            </a:xfrm>
            <a:prstGeom prst="rect">
              <a:avLst/>
            </a:prstGeom>
            <a:noFill/>
            <a:ln w="9525">
              <a:noFill/>
              <a:miter lim="800000"/>
              <a:headEnd/>
              <a:tailEnd/>
            </a:ln>
            <a:effectLst/>
          </p:spPr>
          <p:txBody>
            <a:bodyPr>
              <a:spAutoFit/>
            </a:bodyPr>
            <a:lstStyle/>
            <a:p>
              <a:pPr algn="ctr">
                <a:spcBef>
                  <a:spcPct val="50000"/>
                </a:spcBef>
              </a:pPr>
              <a:r>
                <a:rPr lang="en-US" sz="2000" b="1">
                  <a:solidFill>
                    <a:srgbClr val="000000"/>
                  </a:solidFill>
                </a:rPr>
                <a:t>1</a:t>
              </a:r>
            </a:p>
          </p:txBody>
        </p:sp>
        <p:pic>
          <p:nvPicPr>
            <p:cNvPr id="17479" name="Picture 1"/>
            <p:cNvPicPr>
              <a:picLocks noChangeAspect="1" noChangeArrowheads="1"/>
            </p:cNvPicPr>
            <p:nvPr/>
          </p:nvPicPr>
          <p:blipFill>
            <a:blip r:embed="rId4" cstate="screen"/>
            <a:srcRect/>
            <a:stretch>
              <a:fillRect/>
            </a:stretch>
          </p:blipFill>
          <p:spPr bwMode="auto">
            <a:xfrm>
              <a:off x="4603750" y="5184775"/>
              <a:ext cx="331788" cy="1060450"/>
            </a:xfrm>
            <a:prstGeom prst="rect">
              <a:avLst/>
            </a:prstGeom>
            <a:noFill/>
            <a:ln w="9525">
              <a:noFill/>
              <a:miter lim="800000"/>
              <a:headEnd/>
              <a:tailEnd/>
            </a:ln>
          </p:spPr>
        </p:pic>
        <p:pic>
          <p:nvPicPr>
            <p:cNvPr id="29" name="Picture 2"/>
            <p:cNvPicPr>
              <a:picLocks noChangeAspect="1" noChangeArrowheads="1"/>
            </p:cNvPicPr>
            <p:nvPr/>
          </p:nvPicPr>
          <p:blipFill>
            <a:blip r:embed="rId5" cstate="screen"/>
            <a:srcRect/>
            <a:stretch>
              <a:fillRect/>
            </a:stretch>
          </p:blipFill>
          <p:spPr bwMode="auto">
            <a:xfrm>
              <a:off x="5029200" y="5334000"/>
              <a:ext cx="1143000" cy="857250"/>
            </a:xfrm>
            <a:prstGeom prst="rect">
              <a:avLst/>
            </a:prstGeom>
            <a:noFill/>
            <a:ln w="9525">
              <a:noFill/>
              <a:miter lim="800000"/>
              <a:headEnd/>
              <a:tailEnd/>
            </a:ln>
          </p:spPr>
        </p:pic>
      </p:grpSp>
      <p:grpSp>
        <p:nvGrpSpPr>
          <p:cNvPr id="5" name="Group 29"/>
          <p:cNvGrpSpPr/>
          <p:nvPr/>
        </p:nvGrpSpPr>
        <p:grpSpPr>
          <a:xfrm>
            <a:off x="3349993" y="3276600"/>
            <a:ext cx="1526807" cy="1349375"/>
            <a:chOff x="3429000" y="2971800"/>
            <a:chExt cx="1526807" cy="1349375"/>
          </a:xfrm>
        </p:grpSpPr>
        <p:sp>
          <p:nvSpPr>
            <p:cNvPr id="17466" name="Oval 58"/>
            <p:cNvSpPr>
              <a:spLocks noChangeArrowheads="1"/>
            </p:cNvSpPr>
            <p:nvPr/>
          </p:nvSpPr>
          <p:spPr bwMode="auto">
            <a:xfrm>
              <a:off x="4675188" y="4191000"/>
              <a:ext cx="130175" cy="130175"/>
            </a:xfrm>
            <a:prstGeom prst="ellipse">
              <a:avLst/>
            </a:prstGeom>
            <a:solidFill>
              <a:srgbClr val="BBE0E3"/>
            </a:solidFill>
            <a:ln w="9525">
              <a:solidFill>
                <a:srgbClr val="000000"/>
              </a:solidFill>
              <a:round/>
              <a:headEnd/>
              <a:tailEnd/>
            </a:ln>
            <a:effectLst/>
          </p:spPr>
          <p:txBody>
            <a:bodyPr wrap="none" anchor="ctr"/>
            <a:lstStyle/>
            <a:p>
              <a:pPr algn="ctr"/>
              <a:endParaRPr lang="en-US"/>
            </a:p>
          </p:txBody>
        </p:sp>
        <p:sp>
          <p:nvSpPr>
            <p:cNvPr id="17472" name="Text Box 64"/>
            <p:cNvSpPr txBox="1">
              <a:spLocks noChangeArrowheads="1"/>
            </p:cNvSpPr>
            <p:nvPr/>
          </p:nvSpPr>
          <p:spPr bwMode="auto">
            <a:xfrm>
              <a:off x="4414838" y="3870325"/>
              <a:ext cx="325438" cy="396875"/>
            </a:xfrm>
            <a:prstGeom prst="rect">
              <a:avLst/>
            </a:prstGeom>
            <a:noFill/>
            <a:ln w="9525">
              <a:noFill/>
              <a:miter lim="800000"/>
              <a:headEnd/>
              <a:tailEnd/>
            </a:ln>
            <a:effectLst/>
          </p:spPr>
          <p:txBody>
            <a:bodyPr>
              <a:spAutoFit/>
            </a:bodyPr>
            <a:lstStyle/>
            <a:p>
              <a:pPr algn="ctr">
                <a:spcBef>
                  <a:spcPct val="50000"/>
                </a:spcBef>
              </a:pPr>
              <a:r>
                <a:rPr lang="en-US" sz="2000" b="1" dirty="0">
                  <a:solidFill>
                    <a:srgbClr val="000000"/>
                  </a:solidFill>
                </a:rPr>
                <a:t>3</a:t>
              </a:r>
            </a:p>
          </p:txBody>
        </p:sp>
        <p:pic>
          <p:nvPicPr>
            <p:cNvPr id="27" name="Picture 2" descr="https://lh4.googleusercontent.com/-XYEYJcX9d9E/TsErRWYBQ0I/AAAAAAAAj2s/uqPAdBKcmIA/s800/IMG_0578.JPG"/>
            <p:cNvPicPr>
              <a:picLocks noChangeAspect="1" noChangeArrowheads="1"/>
            </p:cNvPicPr>
            <p:nvPr/>
          </p:nvPicPr>
          <p:blipFill>
            <a:blip r:embed="rId6" cstate="screen"/>
            <a:srcRect/>
            <a:stretch>
              <a:fillRect/>
            </a:stretch>
          </p:blipFill>
          <p:spPr bwMode="auto">
            <a:xfrm>
              <a:off x="3429000" y="2971800"/>
              <a:ext cx="1295400" cy="971550"/>
            </a:xfrm>
            <a:prstGeom prst="rect">
              <a:avLst/>
            </a:prstGeom>
            <a:noFill/>
          </p:spPr>
        </p:pic>
        <p:pic>
          <p:nvPicPr>
            <p:cNvPr id="17480" name="Picture 1"/>
            <p:cNvPicPr>
              <a:picLocks noChangeAspect="1" noChangeArrowheads="1"/>
            </p:cNvPicPr>
            <p:nvPr/>
          </p:nvPicPr>
          <p:blipFill>
            <a:blip r:embed="rId7" cstate="screen"/>
            <a:srcRect/>
            <a:stretch>
              <a:fillRect/>
            </a:stretch>
          </p:blipFill>
          <p:spPr bwMode="auto">
            <a:xfrm>
              <a:off x="4800600" y="3733800"/>
              <a:ext cx="155207" cy="422275"/>
            </a:xfrm>
            <a:prstGeom prst="rect">
              <a:avLst/>
            </a:prstGeom>
            <a:noFill/>
            <a:ln w="9525">
              <a:noFill/>
              <a:miter lim="800000"/>
              <a:headEnd/>
              <a:tailEnd/>
            </a:ln>
          </p:spPr>
        </p:pic>
      </p:grpSp>
      <p:sp>
        <p:nvSpPr>
          <p:cNvPr id="6" name="TextBox 5">
            <a:extLst>
              <a:ext uri="{FF2B5EF4-FFF2-40B4-BE49-F238E27FC236}">
                <a16:creationId xmlns:a16="http://schemas.microsoft.com/office/drawing/2014/main" id="{C1507A31-6BA3-413F-B3E3-A8609841012D}"/>
              </a:ext>
            </a:extLst>
          </p:cNvPr>
          <p:cNvSpPr txBox="1"/>
          <p:nvPr/>
        </p:nvSpPr>
        <p:spPr>
          <a:xfrm>
            <a:off x="9401158" y="4261260"/>
            <a:ext cx="2697197" cy="2246769"/>
          </a:xfrm>
          <a:prstGeom prst="rect">
            <a:avLst/>
          </a:prstGeom>
          <a:noFill/>
        </p:spPr>
        <p:txBody>
          <a:bodyPr wrap="square" rtlCol="0">
            <a:spAutoFit/>
          </a:bodyPr>
          <a:lstStyle/>
          <a:p>
            <a:r>
              <a:rPr lang="en-US" dirty="0"/>
              <a:t>Providing a better service makes the whole system MORE sustainable</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4.16667E-6 4.58834E-6 L 4.16667E-6 0.11609 " pathEditMode="relative" rAng="0" ptsTypes="AA">
                                      <p:cBhvr>
                                        <p:cTn id="6" dur="2000" fill="hold"/>
                                        <p:tgtEl>
                                          <p:spTgt spid="3"/>
                                        </p:tgtEl>
                                        <p:attrNameLst>
                                          <p:attrName>ppt_x</p:attrName>
                                          <p:attrName>ppt_y</p:attrName>
                                        </p:attrNameLst>
                                      </p:cBhvr>
                                      <p:rCtr x="0" y="58"/>
                                    </p:animMotion>
                                  </p:childTnLst>
                                </p:cTn>
                              </p:par>
                            </p:childTnLst>
                          </p:cTn>
                        </p:par>
                      </p:childTnLst>
                    </p:cTn>
                  </p:par>
                  <p:par>
                    <p:cTn id="7" fill="hold">
                      <p:stCondLst>
                        <p:cond delay="indefinite"/>
                      </p:stCondLst>
                      <p:childTnLst>
                        <p:par>
                          <p:cTn id="8" fill="hold">
                            <p:stCondLst>
                              <p:cond delay="0"/>
                            </p:stCondLst>
                            <p:childTnLst>
                              <p:par>
                                <p:cTn id="9" presetID="0" presetClass="path" presetSubtype="0" accel="50000" decel="50000" fill="hold" nodeType="clickEffect">
                                  <p:stCondLst>
                                    <p:cond delay="0"/>
                                  </p:stCondLst>
                                  <p:childTnLst>
                                    <p:animMotion origin="layout" path="M -3.61111E-6 1.12858E-6 L -0.00833 -0.0777 " pathEditMode="relative" ptsTypes="AA">
                                      <p:cBhvr>
                                        <p:cTn id="10" dur="2000" fill="hold"/>
                                        <p:tgtEl>
                                          <p:spTgt spid="5"/>
                                        </p:tgtEl>
                                        <p:attrNameLst>
                                          <p:attrName>ppt_x</p:attrName>
                                          <p:attrName>ppt_y</p:attrName>
                                        </p:attrNameLst>
                                      </p:cBhvr>
                                    </p:animMotion>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81C00E-EC87-4F10-8EF1-6E36F916452A}"/>
              </a:ext>
            </a:extLst>
          </p:cNvPr>
          <p:cNvSpPr>
            <a:spLocks noGrp="1"/>
          </p:cNvSpPr>
          <p:nvPr>
            <p:ph type="title"/>
          </p:nvPr>
        </p:nvSpPr>
        <p:spPr/>
        <p:txBody>
          <a:bodyPr/>
          <a:lstStyle/>
          <a:p>
            <a:r>
              <a:rPr lang="en-US" dirty="0"/>
              <a:t>Conclusions: The value of safe water</a:t>
            </a:r>
          </a:p>
        </p:txBody>
      </p:sp>
      <p:sp>
        <p:nvSpPr>
          <p:cNvPr id="4" name="Content Placeholder 3">
            <a:extLst>
              <a:ext uri="{FF2B5EF4-FFF2-40B4-BE49-F238E27FC236}">
                <a16:creationId xmlns:a16="http://schemas.microsoft.com/office/drawing/2014/main" id="{F4ED6BD0-2A0C-43F7-A20A-96AA6067B32F}"/>
              </a:ext>
            </a:extLst>
          </p:cNvPr>
          <p:cNvSpPr>
            <a:spLocks noGrp="1"/>
          </p:cNvSpPr>
          <p:nvPr>
            <p:ph idx="1"/>
          </p:nvPr>
        </p:nvSpPr>
        <p:spPr/>
        <p:txBody>
          <a:bodyPr/>
          <a:lstStyle/>
          <a:p>
            <a:r>
              <a:rPr lang="en-US" dirty="0"/>
              <a:t>There is </a:t>
            </a:r>
            <a:r>
              <a:rPr lang="en-US"/>
              <a:t>a misperception </a:t>
            </a:r>
            <a:r>
              <a:rPr lang="en-US" dirty="0"/>
              <a:t>that </a:t>
            </a:r>
            <a:r>
              <a:rPr lang="en-US" b="1" u="sng" dirty="0"/>
              <a:t>centralized</a:t>
            </a:r>
            <a:r>
              <a:rPr lang="en-US" dirty="0"/>
              <a:t> water treatment systems are a bad idea. (Are roads, bridges, hospitals, and trains also a bad idea???) </a:t>
            </a:r>
          </a:p>
          <a:p>
            <a:r>
              <a:rPr lang="en-US" dirty="0"/>
              <a:t>The capital cost of delivering water on tap exceeds the capital cost of treating the water by perhaps a factor of 10</a:t>
            </a:r>
          </a:p>
          <a:p>
            <a:r>
              <a:rPr lang="en-US" dirty="0"/>
              <a:t>In order to be financially sustainable, drinking water suppliers must provide a service that is highly valued by the customers (a high quality product increases the revenue to maintain the system)</a:t>
            </a:r>
          </a:p>
          <a:p>
            <a:endParaRPr lang="en-US" dirty="0"/>
          </a:p>
        </p:txBody>
      </p:sp>
    </p:spTree>
    <p:extLst>
      <p:ext uri="{BB962C8B-B14F-4D97-AF65-F5344CB8AC3E}">
        <p14:creationId xmlns:p14="http://schemas.microsoft.com/office/powerpoint/2010/main" val="3369075379"/>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8" name="Rectangle 4"/>
          <p:cNvSpPr>
            <a:spLocks noGrp="1" noChangeArrowheads="1"/>
          </p:cNvSpPr>
          <p:nvPr>
            <p:ph type="title"/>
          </p:nvPr>
        </p:nvSpPr>
        <p:spPr/>
        <p:txBody>
          <a:bodyPr/>
          <a:lstStyle/>
          <a:p>
            <a:r>
              <a:rPr lang="en-US" dirty="0"/>
              <a:t>Overview</a:t>
            </a:r>
          </a:p>
        </p:txBody>
      </p:sp>
      <p:sp>
        <p:nvSpPr>
          <p:cNvPr id="26629" name="Rectangle 5"/>
          <p:cNvSpPr>
            <a:spLocks noGrp="1" noChangeArrowheads="1"/>
          </p:cNvSpPr>
          <p:nvPr>
            <p:ph idx="1"/>
          </p:nvPr>
        </p:nvSpPr>
        <p:spPr>
          <a:xfrm>
            <a:off x="1751798" y="1600200"/>
            <a:ext cx="9654139" cy="4525963"/>
          </a:xfrm>
        </p:spPr>
        <p:txBody>
          <a:bodyPr/>
          <a:lstStyle/>
          <a:p>
            <a:r>
              <a:rPr lang="en-US" sz="4800" dirty="0">
                <a:solidFill>
                  <a:schemeClr val="bg1">
                    <a:lumMod val="75000"/>
                  </a:schemeClr>
                </a:solidFill>
              </a:rPr>
              <a:t>Sustainable Development Goals</a:t>
            </a:r>
          </a:p>
          <a:p>
            <a:r>
              <a:rPr lang="en-US" sz="4800" dirty="0">
                <a:solidFill>
                  <a:schemeClr val="bg1">
                    <a:lumMod val="75000"/>
                  </a:schemeClr>
                </a:solidFill>
              </a:rPr>
              <a:t>The value of safe water on tap</a:t>
            </a:r>
          </a:p>
          <a:p>
            <a:r>
              <a:rPr lang="en-US" sz="4800" dirty="0"/>
              <a:t>Intermittent Supplies </a:t>
            </a:r>
            <a:r>
              <a:rPr lang="en-US" sz="1800" dirty="0"/>
              <a:t>(the spiral to failure or success)</a:t>
            </a:r>
            <a:endParaRPr lang="en-US" sz="4800" dirty="0"/>
          </a:p>
          <a:p>
            <a:r>
              <a:rPr lang="en-US" sz="4800" dirty="0">
                <a:solidFill>
                  <a:schemeClr val="bg1">
                    <a:lumMod val="75000"/>
                  </a:schemeClr>
                </a:solidFill>
              </a:rPr>
              <a:t>The technology is well developed</a:t>
            </a:r>
          </a:p>
          <a:p>
            <a:r>
              <a:rPr lang="en-US" sz="4800" dirty="0">
                <a:solidFill>
                  <a:schemeClr val="bg1">
                    <a:lumMod val="75000"/>
                  </a:schemeClr>
                </a:solidFill>
              </a:rPr>
              <a:t>A role for universities</a:t>
            </a:r>
          </a:p>
          <a:p>
            <a:endParaRPr lang="en-US" sz="4800" dirty="0"/>
          </a:p>
        </p:txBody>
      </p:sp>
      <p:pic>
        <p:nvPicPr>
          <p:cNvPr id="4" name="Picture 19" descr="Peru Kids">
            <a:hlinkClick r:id="rId3" action="ppaction://hlinksldjump"/>
          </p:cNvPr>
          <p:cNvPicPr>
            <a:picLocks noChangeAspect="1" noChangeArrowheads="1"/>
          </p:cNvPicPr>
          <p:nvPr/>
        </p:nvPicPr>
        <p:blipFill>
          <a:blip r:embed="rId4" cstate="print"/>
          <a:srcRect/>
          <a:stretch>
            <a:fillRect/>
          </a:stretch>
        </p:blipFill>
        <p:spPr bwMode="black">
          <a:xfrm>
            <a:off x="404949" y="2470304"/>
            <a:ext cx="440314" cy="641799"/>
          </a:xfrm>
          <a:prstGeom prst="rect">
            <a:avLst/>
          </a:prstGeom>
          <a:noFill/>
          <a:ln w="9525">
            <a:noFill/>
            <a:miter lim="800000"/>
            <a:headEnd/>
            <a:tailEnd/>
          </a:ln>
        </p:spPr>
      </p:pic>
      <p:pic>
        <p:nvPicPr>
          <p:cNvPr id="7" name="Picture 3">
            <a:hlinkClick r:id="rId5" action="ppaction://hlinksldjump"/>
          </p:cNvPr>
          <p:cNvPicPr>
            <a:picLocks noChangeAspect="1" noChangeArrowheads="1"/>
          </p:cNvPicPr>
          <p:nvPr/>
        </p:nvPicPr>
        <p:blipFill>
          <a:blip r:embed="rId6" cstate="screen"/>
          <a:srcRect/>
          <a:stretch>
            <a:fillRect/>
          </a:stretch>
        </p:blipFill>
        <p:spPr bwMode="auto">
          <a:xfrm>
            <a:off x="404949" y="4210808"/>
            <a:ext cx="970532" cy="727857"/>
          </a:xfrm>
          <a:prstGeom prst="rect">
            <a:avLst/>
          </a:prstGeom>
          <a:noFill/>
          <a:ln w="9525">
            <a:noFill/>
            <a:miter lim="800000"/>
            <a:headEnd/>
            <a:tailEnd/>
          </a:ln>
          <a:effectLst/>
        </p:spPr>
      </p:pic>
      <p:pic>
        <p:nvPicPr>
          <p:cNvPr id="158721" name="Picture 1">
            <a:hlinkClick r:id="rId7" action="ppaction://hlinksldjump"/>
          </p:cNvPr>
          <p:cNvPicPr>
            <a:picLocks noChangeAspect="1" noChangeArrowheads="1"/>
          </p:cNvPicPr>
          <p:nvPr/>
        </p:nvPicPr>
        <p:blipFill>
          <a:blip r:embed="rId8" cstate="print"/>
          <a:srcRect/>
          <a:stretch>
            <a:fillRect/>
          </a:stretch>
        </p:blipFill>
        <p:spPr bwMode="auto">
          <a:xfrm>
            <a:off x="404949" y="5116767"/>
            <a:ext cx="1174537" cy="727857"/>
          </a:xfrm>
          <a:prstGeom prst="rect">
            <a:avLst/>
          </a:prstGeom>
          <a:noFill/>
          <a:ln w="9525">
            <a:noFill/>
            <a:miter lim="800000"/>
            <a:headEnd/>
            <a:tailEnd/>
          </a:ln>
          <a:effectLst/>
        </p:spPr>
      </p:pic>
      <p:sp>
        <p:nvSpPr>
          <p:cNvPr id="2" name="TextBox 1">
            <a:extLst>
              <a:ext uri="{FF2B5EF4-FFF2-40B4-BE49-F238E27FC236}">
                <a16:creationId xmlns:a16="http://schemas.microsoft.com/office/drawing/2014/main" id="{B8E890F0-90F6-4FD7-8A96-4C69045DF255}"/>
              </a:ext>
            </a:extLst>
          </p:cNvPr>
          <p:cNvSpPr txBox="1"/>
          <p:nvPr/>
        </p:nvSpPr>
        <p:spPr>
          <a:xfrm>
            <a:off x="4641576" y="6499240"/>
            <a:ext cx="4721086" cy="400110"/>
          </a:xfrm>
          <a:prstGeom prst="rect">
            <a:avLst/>
          </a:prstGeom>
          <a:noFill/>
        </p:spPr>
        <p:txBody>
          <a:bodyPr wrap="square" rtlCol="0">
            <a:spAutoFit/>
          </a:bodyPr>
          <a:lstStyle/>
          <a:p>
            <a:r>
              <a:rPr lang="en-US" sz="2000" dirty="0">
                <a:solidFill>
                  <a:schemeClr val="bg1">
                    <a:lumMod val="75000"/>
                  </a:schemeClr>
                </a:solidFill>
              </a:rPr>
              <a:t>Ctrl + click the pictures to go each section!</a:t>
            </a:r>
          </a:p>
        </p:txBody>
      </p:sp>
      <p:pic>
        <p:nvPicPr>
          <p:cNvPr id="9" name="Picture 6" descr="Image result for sustainable development goals water and sanitation">
            <a:extLst>
              <a:ext uri="{FF2B5EF4-FFF2-40B4-BE49-F238E27FC236}">
                <a16:creationId xmlns:a16="http://schemas.microsoft.com/office/drawing/2014/main" id="{A12F8E12-CB2E-49FE-975D-B49FF47914ED}"/>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04949" y="1735067"/>
            <a:ext cx="641799" cy="641799"/>
          </a:xfrm>
          <a:prstGeom prst="rect">
            <a:avLst/>
          </a:prstGeom>
          <a:noFill/>
          <a:extLst>
            <a:ext uri="{909E8E84-426E-40DD-AFC4-6F175D3DCCD1}">
              <a14:hiddenFill xmlns:a14="http://schemas.microsoft.com/office/drawing/2010/main">
                <a:solidFill>
                  <a:srgbClr val="FFFFFF"/>
                </a:solidFill>
              </a14:hiddenFill>
            </a:ext>
          </a:extLst>
        </p:spPr>
      </p:pic>
      <p:pic>
        <p:nvPicPr>
          <p:cNvPr id="10" name="Shape 99" descr="http://texas-slab-leak-repair.com/yahoo_site_admin/assets/images/slab-leak.242134202_std.jpg">
            <a:hlinkClick r:id="rId10" action="ppaction://hlinksldjump"/>
            <a:extLst>
              <a:ext uri="{FF2B5EF4-FFF2-40B4-BE49-F238E27FC236}">
                <a16:creationId xmlns:a16="http://schemas.microsoft.com/office/drawing/2014/main" id="{C3093B06-C3B1-4A4C-AF88-A24078A4DF84}"/>
              </a:ext>
            </a:extLst>
          </p:cNvPr>
          <p:cNvPicPr preferRelativeResize="0"/>
          <p:nvPr/>
        </p:nvPicPr>
        <p:blipFill rotWithShape="1">
          <a:blip r:embed="rId11">
            <a:alphaModFix/>
          </a:blip>
          <a:srcRect t="3548" b="10398"/>
          <a:stretch/>
        </p:blipFill>
        <p:spPr>
          <a:xfrm>
            <a:off x="404949" y="3297211"/>
            <a:ext cx="681532" cy="735495"/>
          </a:xfrm>
          <a:prstGeom prst="rect">
            <a:avLst/>
          </a:prstGeom>
          <a:noFill/>
          <a:ln>
            <a:noFill/>
          </a:ln>
        </p:spPr>
      </p:pic>
    </p:spTree>
    <p:extLst>
      <p:ext uri="{BB962C8B-B14F-4D97-AF65-F5344CB8AC3E}">
        <p14:creationId xmlns:p14="http://schemas.microsoft.com/office/powerpoint/2010/main" val="2016722798"/>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r>
              <a:rPr lang="en-US" dirty="0"/>
              <a:t>Intermittent Supplies</a:t>
            </a:r>
          </a:p>
        </p:txBody>
      </p:sp>
      <p:sp>
        <p:nvSpPr>
          <p:cNvPr id="30723" name="Rectangle 3"/>
          <p:cNvSpPr>
            <a:spLocks noGrp="1" noChangeArrowheads="1"/>
          </p:cNvSpPr>
          <p:nvPr>
            <p:ph idx="1"/>
          </p:nvPr>
        </p:nvSpPr>
        <p:spPr>
          <a:xfrm>
            <a:off x="694853" y="1591901"/>
            <a:ext cx="7887832" cy="4876800"/>
          </a:xfrm>
        </p:spPr>
        <p:txBody>
          <a:bodyPr/>
          <a:lstStyle/>
          <a:p>
            <a:pPr>
              <a:lnSpc>
                <a:spcPct val="90000"/>
              </a:lnSpc>
            </a:pPr>
            <a:r>
              <a:rPr lang="en-US" sz="2800" dirty="0"/>
              <a:t>It is estimated that over one-third of the urban water supplies in Africa, and in Latin America and the Caribbean, and more than half those in Asia, operate intermittently.</a:t>
            </a:r>
          </a:p>
          <a:p>
            <a:pPr>
              <a:lnSpc>
                <a:spcPct val="90000"/>
              </a:lnSpc>
            </a:pPr>
            <a:r>
              <a:rPr lang="en-US" sz="2800" dirty="0"/>
              <a:t>Why are supplies intermittent? _______________</a:t>
            </a:r>
          </a:p>
          <a:p>
            <a:pPr lvl="1">
              <a:lnSpc>
                <a:spcPct val="90000"/>
              </a:lnSpc>
            </a:pPr>
            <a:r>
              <a:rPr lang="en-US" sz="2400" dirty="0">
                <a:solidFill>
                  <a:schemeClr val="folHlink"/>
                </a:solidFill>
              </a:rPr>
              <a:t>Crude form of rationing</a:t>
            </a:r>
          </a:p>
          <a:p>
            <a:pPr lvl="1">
              <a:lnSpc>
                <a:spcPct val="90000"/>
              </a:lnSpc>
            </a:pPr>
            <a:r>
              <a:rPr lang="en-US" sz="2400" dirty="0">
                <a:solidFill>
                  <a:schemeClr val="folHlink"/>
                </a:solidFill>
              </a:rPr>
              <a:t>Lack of meters</a:t>
            </a:r>
          </a:p>
          <a:p>
            <a:pPr lvl="1">
              <a:lnSpc>
                <a:spcPct val="90000"/>
              </a:lnSpc>
            </a:pPr>
            <a:r>
              <a:rPr lang="en-US" sz="2400" dirty="0">
                <a:solidFill>
                  <a:schemeClr val="folHlink"/>
                </a:solidFill>
              </a:rPr>
              <a:t>Leaking system – reduce amount of water lost</a:t>
            </a:r>
          </a:p>
          <a:p>
            <a:pPr lvl="1">
              <a:lnSpc>
                <a:spcPct val="90000"/>
              </a:lnSpc>
            </a:pPr>
            <a:r>
              <a:rPr lang="en-US" sz="2400" dirty="0">
                <a:solidFill>
                  <a:schemeClr val="folHlink"/>
                </a:solidFill>
              </a:rPr>
              <a:t>Some sections of the city might never receive water otherwise</a:t>
            </a:r>
          </a:p>
          <a:p>
            <a:pPr lvl="1">
              <a:lnSpc>
                <a:spcPct val="90000"/>
              </a:lnSpc>
            </a:pPr>
            <a:r>
              <a:rPr lang="en-US" sz="2400" dirty="0">
                <a:solidFill>
                  <a:schemeClr val="folHlink"/>
                </a:solidFill>
              </a:rPr>
              <a:t>Elevation challenges!</a:t>
            </a:r>
          </a:p>
        </p:txBody>
      </p:sp>
      <p:sp>
        <p:nvSpPr>
          <p:cNvPr id="30725" name="Text Box 5"/>
          <p:cNvSpPr txBox="1">
            <a:spLocks noChangeArrowheads="1"/>
          </p:cNvSpPr>
          <p:nvPr/>
        </p:nvSpPr>
        <p:spPr bwMode="auto">
          <a:xfrm>
            <a:off x="5724965" y="3143958"/>
            <a:ext cx="2698750" cy="519112"/>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Rolling blackouts</a:t>
            </a:r>
          </a:p>
        </p:txBody>
      </p:sp>
      <p:grpSp>
        <p:nvGrpSpPr>
          <p:cNvPr id="30731" name="Group 11"/>
          <p:cNvGrpSpPr>
            <a:grpSpLocks/>
          </p:cNvGrpSpPr>
          <p:nvPr/>
        </p:nvGrpSpPr>
        <p:grpSpPr bwMode="auto">
          <a:xfrm>
            <a:off x="1468438" y="4037444"/>
            <a:ext cx="6323012" cy="1512887"/>
            <a:chOff x="925" y="2937"/>
            <a:chExt cx="1874" cy="1120"/>
          </a:xfrm>
        </p:grpSpPr>
        <p:sp>
          <p:nvSpPr>
            <p:cNvPr id="30726" name="Line 6"/>
            <p:cNvSpPr>
              <a:spLocks noChangeShapeType="1"/>
            </p:cNvSpPr>
            <p:nvPr/>
          </p:nvSpPr>
          <p:spPr bwMode="auto">
            <a:xfrm>
              <a:off x="925" y="2937"/>
              <a:ext cx="1874"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30727" name="Line 7"/>
            <p:cNvSpPr>
              <a:spLocks noChangeShapeType="1"/>
            </p:cNvSpPr>
            <p:nvPr/>
          </p:nvSpPr>
          <p:spPr bwMode="auto">
            <a:xfrm>
              <a:off x="925" y="3217"/>
              <a:ext cx="187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0728" name="Line 8"/>
            <p:cNvSpPr>
              <a:spLocks noChangeShapeType="1"/>
            </p:cNvSpPr>
            <p:nvPr/>
          </p:nvSpPr>
          <p:spPr bwMode="auto">
            <a:xfrm>
              <a:off x="925" y="3497"/>
              <a:ext cx="187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0729" name="Line 9"/>
            <p:cNvSpPr>
              <a:spLocks noChangeShapeType="1"/>
            </p:cNvSpPr>
            <p:nvPr/>
          </p:nvSpPr>
          <p:spPr bwMode="auto">
            <a:xfrm>
              <a:off x="925" y="3777"/>
              <a:ext cx="187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0730" name="Line 10"/>
            <p:cNvSpPr>
              <a:spLocks noChangeShapeType="1"/>
            </p:cNvSpPr>
            <p:nvPr/>
          </p:nvSpPr>
          <p:spPr bwMode="auto">
            <a:xfrm>
              <a:off x="925" y="4057"/>
              <a:ext cx="187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30732" name="Line 12"/>
          <p:cNvSpPr>
            <a:spLocks noChangeShapeType="1"/>
          </p:cNvSpPr>
          <p:nvPr/>
        </p:nvSpPr>
        <p:spPr bwMode="auto">
          <a:xfrm>
            <a:off x="1524000" y="5966256"/>
            <a:ext cx="26924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7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72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72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072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072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072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Shape 96"/>
          <p:cNvSpPr txBox="1">
            <a:spLocks noGrp="1"/>
          </p:cNvSpPr>
          <p:nvPr>
            <p:ph type="title"/>
          </p:nvPr>
        </p:nvSpPr>
        <p:spPr/>
        <p:txBody>
          <a:bodyPr/>
          <a:lstStyle/>
          <a:p>
            <a:pPr lvl="0"/>
            <a:r>
              <a:rPr lang="en-US" dirty="0">
                <a:sym typeface="Calibri"/>
              </a:rPr>
              <a:t>Leaks don’t cause contamination unless the flow is INTO the pipe</a:t>
            </a:r>
          </a:p>
        </p:txBody>
      </p:sp>
      <p:sp>
        <p:nvSpPr>
          <p:cNvPr id="97" name="Shape 97"/>
          <p:cNvSpPr txBox="1">
            <a:spLocks noGrp="1"/>
          </p:cNvSpPr>
          <p:nvPr>
            <p:ph idx="1"/>
          </p:nvPr>
        </p:nvSpPr>
        <p:spPr/>
        <p:txBody>
          <a:bodyPr/>
          <a:lstStyle/>
          <a:p>
            <a:pPr lvl="0"/>
            <a:r>
              <a:rPr lang="en-US" dirty="0">
                <a:sym typeface="Calibri"/>
              </a:rPr>
              <a:t>Necessary conditions:</a:t>
            </a:r>
          </a:p>
          <a:p>
            <a:pPr lvl="1"/>
            <a:r>
              <a:rPr lang="en-US" dirty="0">
                <a:sym typeface="Calibri"/>
              </a:rPr>
              <a:t>Saturated contaminated soil</a:t>
            </a:r>
          </a:p>
          <a:p>
            <a:pPr lvl="1"/>
            <a:r>
              <a:rPr lang="en-US" dirty="0">
                <a:sym typeface="Calibri"/>
              </a:rPr>
              <a:t>Leaky Pipe</a:t>
            </a:r>
          </a:p>
          <a:p>
            <a:pPr lvl="1"/>
            <a:r>
              <a:rPr lang="en-US" dirty="0">
                <a:sym typeface="Calibri"/>
              </a:rPr>
              <a:t>Pressure outside pipe must </a:t>
            </a:r>
            <a:br>
              <a:rPr lang="en-US" dirty="0">
                <a:sym typeface="Calibri"/>
              </a:rPr>
            </a:br>
            <a:r>
              <a:rPr lang="en-US" dirty="0">
                <a:sym typeface="Calibri"/>
              </a:rPr>
              <a:t>exceed pressure inside pipe</a:t>
            </a:r>
          </a:p>
          <a:p>
            <a:pPr lvl="0"/>
            <a:r>
              <a:rPr lang="en-US" dirty="0">
                <a:sym typeface="Calibri"/>
              </a:rPr>
              <a:t>Potential Causes:</a:t>
            </a:r>
          </a:p>
          <a:p>
            <a:pPr lvl="1"/>
            <a:r>
              <a:rPr lang="en-US" dirty="0">
                <a:sym typeface="Calibri"/>
              </a:rPr>
              <a:t>Negative pressure transients</a:t>
            </a:r>
          </a:p>
          <a:p>
            <a:pPr lvl="1"/>
            <a:r>
              <a:rPr lang="en-US" dirty="0">
                <a:sym typeface="Calibri"/>
              </a:rPr>
              <a:t>Booster pumps</a:t>
            </a:r>
          </a:p>
          <a:p>
            <a:pPr lvl="1"/>
            <a:r>
              <a:rPr lang="en-US" dirty="0">
                <a:sym typeface="Calibri"/>
              </a:rPr>
              <a:t>Elevation changes</a:t>
            </a:r>
          </a:p>
        </p:txBody>
      </p:sp>
      <p:sp>
        <p:nvSpPr>
          <p:cNvPr id="98" name="Shape 98"/>
          <p:cNvSpPr txBox="1"/>
          <p:nvPr/>
        </p:nvSpPr>
        <p:spPr>
          <a:xfrm>
            <a:off x="307975" y="6172198"/>
            <a:ext cx="5333999" cy="646331"/>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s-HN" sz="1200" b="0" i="0" u="none" strike="noStrike" cap="none">
                <a:solidFill>
                  <a:schemeClr val="dk1"/>
                </a:solidFill>
                <a:latin typeface="Calibri"/>
                <a:ea typeface="Calibri"/>
                <a:cs typeface="Calibri"/>
                <a:sym typeface="Calibri"/>
              </a:rPr>
              <a:t>*Photo credits</a:t>
            </a:r>
          </a:p>
          <a:p>
            <a:pPr marL="0" marR="0" lvl="0" indent="0" algn="l" rtl="0">
              <a:spcBef>
                <a:spcPts val="0"/>
              </a:spcBef>
              <a:buSzPct val="25000"/>
              <a:buNone/>
            </a:pPr>
            <a:r>
              <a:rPr lang="es-HN" sz="1200" b="0" i="0" u="none" strike="noStrike" cap="none">
                <a:solidFill>
                  <a:schemeClr val="dk1"/>
                </a:solidFill>
                <a:latin typeface="Calibri"/>
                <a:ea typeface="Calibri"/>
                <a:cs typeface="Calibri"/>
                <a:sym typeface="Calibri"/>
              </a:rPr>
              <a:t>Top: </a:t>
            </a:r>
            <a:r>
              <a:rPr lang="es-HN" sz="1200" b="0" i="0" u="sng" strike="noStrike" cap="none">
                <a:solidFill>
                  <a:schemeClr val="hlink"/>
                </a:solidFill>
                <a:latin typeface="Calibri"/>
                <a:ea typeface="Calibri"/>
                <a:cs typeface="Calibri"/>
                <a:sym typeface="Calibri"/>
                <a:hlinkClick r:id="rId3"/>
              </a:rPr>
              <a:t>http://texas-slab-leak-repair.com/water_leak</a:t>
            </a:r>
            <a:r>
              <a:rPr lang="es-HN" sz="1200" b="0" i="0" u="none" strike="noStrike" cap="none">
                <a:solidFill>
                  <a:schemeClr val="dk1"/>
                </a:solidFill>
                <a:latin typeface="Calibri"/>
                <a:ea typeface="Calibri"/>
                <a:cs typeface="Calibri"/>
                <a:sym typeface="Calibri"/>
              </a:rPr>
              <a:t> </a:t>
            </a:r>
          </a:p>
          <a:p>
            <a:pPr marL="0" marR="0" lvl="0" indent="0" algn="l" rtl="0">
              <a:spcBef>
                <a:spcPts val="0"/>
              </a:spcBef>
              <a:buSzPct val="25000"/>
              <a:buNone/>
            </a:pPr>
            <a:r>
              <a:rPr lang="es-HN" sz="1200" b="0" i="0" u="none" strike="noStrike" cap="none">
                <a:solidFill>
                  <a:schemeClr val="dk1"/>
                </a:solidFill>
                <a:latin typeface="Calibri"/>
                <a:ea typeface="Calibri"/>
                <a:cs typeface="Calibri"/>
                <a:sym typeface="Calibri"/>
              </a:rPr>
              <a:t>Bottom: Emily Kumple</a:t>
            </a:r>
          </a:p>
        </p:txBody>
      </p:sp>
      <p:pic>
        <p:nvPicPr>
          <p:cNvPr id="99" name="Shape 99" descr="http://texas-slab-leak-repair.com/yahoo_site_admin/assets/images/slab-leak.242134202_std.jpg"/>
          <p:cNvPicPr preferRelativeResize="0"/>
          <p:nvPr/>
        </p:nvPicPr>
        <p:blipFill rotWithShape="1">
          <a:blip r:embed="rId4">
            <a:alphaModFix/>
          </a:blip>
          <a:srcRect t="-10400" b="10399"/>
          <a:stretch/>
        </p:blipFill>
        <p:spPr>
          <a:xfrm>
            <a:off x="6748010" y="1295400"/>
            <a:ext cx="1883583" cy="2362200"/>
          </a:xfrm>
          <a:prstGeom prst="rect">
            <a:avLst/>
          </a:prstGeom>
          <a:noFill/>
          <a:ln>
            <a:noFill/>
          </a:ln>
        </p:spPr>
      </p:pic>
      <p:sp>
        <p:nvSpPr>
          <p:cNvPr id="100" name="Shape 100" descr="Displaying Photo 2.JPG"/>
          <p:cNvSpPr/>
          <p:nvPr/>
        </p:nvSpPr>
        <p:spPr>
          <a:xfrm>
            <a:off x="155575" y="-144463"/>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b="0" i="0" u="none" strike="noStrike" cap="none">
              <a:solidFill>
                <a:schemeClr val="dk1"/>
              </a:solidFill>
              <a:latin typeface="Calibri"/>
              <a:ea typeface="Calibri"/>
              <a:cs typeface="Calibri"/>
              <a:sym typeface="Calibri"/>
            </a:endParaRPr>
          </a:p>
        </p:txBody>
      </p:sp>
      <p:sp>
        <p:nvSpPr>
          <p:cNvPr id="101" name="Shape 101" descr="Displaying Photo 2.JPG"/>
          <p:cNvSpPr/>
          <p:nvPr/>
        </p:nvSpPr>
        <p:spPr>
          <a:xfrm>
            <a:off x="307975" y="7937"/>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b="0" i="0" u="none" strike="noStrike" cap="none">
              <a:solidFill>
                <a:schemeClr val="dk1"/>
              </a:solidFill>
              <a:latin typeface="Calibri"/>
              <a:ea typeface="Calibri"/>
              <a:cs typeface="Calibri"/>
              <a:sym typeface="Calibri"/>
            </a:endParaRPr>
          </a:p>
        </p:txBody>
      </p:sp>
      <p:sp>
        <p:nvSpPr>
          <p:cNvPr id="102" name="Shape 102" descr="Displaying Photo 2.JPG"/>
          <p:cNvSpPr/>
          <p:nvPr/>
        </p:nvSpPr>
        <p:spPr>
          <a:xfrm>
            <a:off x="460375" y="160336"/>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b="0" i="0" u="none" strike="noStrike" cap="none">
              <a:solidFill>
                <a:schemeClr val="dk1"/>
              </a:solidFill>
              <a:latin typeface="Calibri"/>
              <a:ea typeface="Calibri"/>
              <a:cs typeface="Calibri"/>
              <a:sym typeface="Calibri"/>
            </a:endParaRPr>
          </a:p>
        </p:txBody>
      </p:sp>
      <p:pic>
        <p:nvPicPr>
          <p:cNvPr id="103" name="Shape 103"/>
          <p:cNvPicPr preferRelativeResize="0"/>
          <p:nvPr/>
        </p:nvPicPr>
        <p:blipFill rotWithShape="1">
          <a:blip r:embed="rId5">
            <a:alphaModFix/>
          </a:blip>
          <a:srcRect/>
          <a:stretch/>
        </p:blipFill>
        <p:spPr>
          <a:xfrm>
            <a:off x="6584903" y="3809998"/>
            <a:ext cx="2209799" cy="2947846"/>
          </a:xfrm>
          <a:prstGeom prst="rect">
            <a:avLst/>
          </a:prstGeom>
          <a:noFill/>
          <a:ln>
            <a:noFill/>
          </a:ln>
        </p:spPr>
      </p:pic>
    </p:spTree>
    <p:extLst>
      <p:ext uri="{BB962C8B-B14F-4D97-AF65-F5344CB8AC3E}">
        <p14:creationId xmlns:p14="http://schemas.microsoft.com/office/powerpoint/2010/main" val="2262323859"/>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535DE08B-1A43-4BDE-A868-950A85BF5A4F}"/>
              </a:ext>
            </a:extLst>
          </p:cNvPr>
          <p:cNvSpPr>
            <a:spLocks noGrp="1"/>
          </p:cNvSpPr>
          <p:nvPr>
            <p:ph type="title"/>
          </p:nvPr>
        </p:nvSpPr>
        <p:spPr/>
        <p:txBody>
          <a:bodyPr/>
          <a:lstStyle/>
          <a:p>
            <a:r>
              <a:rPr lang="en-US" dirty="0"/>
              <a:t>How do we make the most out of this learning opportunity?</a:t>
            </a:r>
          </a:p>
        </p:txBody>
      </p:sp>
      <p:sp>
        <p:nvSpPr>
          <p:cNvPr id="3" name="Content Placeholder 2"/>
          <p:cNvSpPr>
            <a:spLocks noGrp="1"/>
          </p:cNvSpPr>
          <p:nvPr>
            <p:ph idx="1"/>
          </p:nvPr>
        </p:nvSpPr>
        <p:spPr>
          <a:xfrm>
            <a:off x="457200" y="1600200"/>
            <a:ext cx="7945655" cy="4525963"/>
          </a:xfrm>
        </p:spPr>
        <p:txBody>
          <a:bodyPr/>
          <a:lstStyle/>
          <a:p>
            <a:r>
              <a:rPr lang="en-US" dirty="0"/>
              <a:t>Let’s build a community of learning</a:t>
            </a:r>
          </a:p>
          <a:p>
            <a:pPr lvl="1"/>
            <a:r>
              <a:rPr lang="en-US" dirty="0"/>
              <a:t>Invitation to use AguaClara Gather as an open meeting spot</a:t>
            </a:r>
          </a:p>
          <a:p>
            <a:pPr lvl="1"/>
            <a:r>
              <a:rPr lang="en-US" dirty="0"/>
              <a:t>Communicate more! (beware of the reluctance to communicate trap)</a:t>
            </a:r>
          </a:p>
          <a:p>
            <a:pPr lvl="1"/>
            <a:r>
              <a:rPr lang="en-US" dirty="0"/>
              <a:t>Stop by and say hi! </a:t>
            </a:r>
          </a:p>
          <a:p>
            <a:r>
              <a:rPr lang="en-US" dirty="0"/>
              <a:t>Be skeptical, respectful, curious, and playful!</a:t>
            </a:r>
          </a:p>
          <a:p>
            <a:endParaRPr lang="en-US" dirty="0"/>
          </a:p>
          <a:p>
            <a:endParaRPr lang="en-US" dirty="0"/>
          </a:p>
        </p:txBody>
      </p:sp>
    </p:spTree>
    <p:extLst>
      <p:ext uri="{BB962C8B-B14F-4D97-AF65-F5344CB8AC3E}">
        <p14:creationId xmlns:p14="http://schemas.microsoft.com/office/powerpoint/2010/main" val="11690292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Shape 109"/>
          <p:cNvSpPr txBox="1">
            <a:spLocks noGrp="1"/>
          </p:cNvSpPr>
          <p:nvPr>
            <p:ph type="title"/>
          </p:nvPr>
        </p:nvSpPr>
        <p:spPr>
          <a:xfrm>
            <a:off x="39507" y="228600"/>
            <a:ext cx="8458200" cy="1143000"/>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3600" b="1" dirty="0">
                <a:solidFill>
                  <a:schemeClr val="dk2"/>
                </a:solidFill>
                <a:latin typeface="Calibri"/>
                <a:ea typeface="Calibri"/>
                <a:cs typeface="Calibri"/>
                <a:sym typeface="Calibri"/>
              </a:rPr>
              <a:t>Booster pumps that pull water from the distribution system should be banned</a:t>
            </a:r>
          </a:p>
        </p:txBody>
      </p:sp>
      <p:sp>
        <p:nvSpPr>
          <p:cNvPr id="110" name="Shape 110" descr="data:image/jpeg;base64,/9j/4AAQSkZJRgABAQAAAQABAAD/2wCEAAkGBxQTEhUUEhQWFBUXFBUXFhQUFRQUFRQUFBUXFxQUFxUYHCggGBolHBQUITEhJSkrLi4uFx8zODMsNygtLisBCgoKDg0OFxAQFywcHBwsLCwsLCwsLCwsLCwsLCwsLCwsLCwsLCwsLCwsLCwsLCwsLCwsLCwsLCwsLCssLCwsK//AABEIAK4BIgMBIgACEQEDEQH/xAAbAAABBQEBAAAAAAAAAAAAAAADAQIEBQYAB//EAEMQAAEDAQUEBwUFBQcFAAAAAAEAAgMRBAUSITEGQVFhEyJxgZGhsTJCUsHRYnKS4fAHFlOC8RUjM0OissIUJCVjc//EABgBAQEBAQEAAAAAAAAAAAAAAAABAgME/8QAIBEBAQACAwEBAAMBAAAAAAAAAAECERIhMQNBE1FxBP/aAAwDAQACEQMRAD8AqbfcQjFQKjhw8lUCBpru8Ftb2cRGaCuW7WvYsZaZeApUGvjSq5YZ2+liNoU1z801ybiXREky1RDK2mhqorSuqgntmaQEomA3KGwp4cgWWeu4IL3rnBNciuqjQQue4NYC5xyAAqSgNWu/Z1Zi60ufuZGc+bqAeVVcZu6GatNnfE4skaWuGocKFBqtTt87FI13329zSKepWVapYHFdVKUhUVYXH/ij+YeX5LStCy1zmkre0/7StSCtxFXfhOAnmFnWFXl9NcGvJNQS2g4KhaVnJTnJCckpTCsKWqcXJlV1UB4JS3RJ0qGE1BNs9ppWqLZmNJqK15qAFJs0oGqqJzH8fBc1yaB6JSOH9FUNK5vFLhS0yQMdzTErkgKDiV1E2SOoy4+iI5Axcm4lyDWWeTFJQEnCdDpQjjw1UB1wxE6upU0FRQZ6DkqOz3m5oOEgk6nmK5dmaifvTOMuqO4JjNYyF9apmzsJ3OPeVJj2bg/hk9rnfVYl21lp3OA/lH0TH7VWn+KfT0Wto377is4aaxgZbiajzWCt0WB7m8D5bloblvAytDy5xPsuBJNKKr2miwyB25w8x+ggr4inhyBZ3hPBzRRpBkmgokj8ghVQcF6VsHZhFY5Jj75Jr9lgIHzXmrBU0G/Jeq7Q0s12CMa9G1ne7I+pW8J7UrJ7ZM6kbvtOHiAfksoCtbf5x2SN3Nh8W0+ay8Fnc49Vpd90E+izlO1hAVysYrjtB0gk72OHqpUeytqP+URzLmD51U0qDdZ67fvD6LSNeo9j2QtLXVIYBUe/wPIK3NxzDcD2OHzWoihvh1Yz3LNha+9LqmwGkTyfsjF6LMWmxSs9uN7PvMc31CzkqMSkqmok0dK56U8SKrCmJapgcnVUD6pqSqREEJyStOaElBVF3F7IquxUUGCY1AVg8LSGtNUSWgCRrUjwgjOC4opYgv7FASMrn5pWNySAK6EcxpEfoylTSKtjcLnN49YfNQLdHR1eKs7dkQ7gfIqFeUdW14Zhb0iC5qFgR4akLsKy0ttlLThc5h0cKjtCu9oYsUWIe7n9VlLK/BI13A+W9bU0eym4jyKDFjijtKj2hpaSC05EjwToHk6NNFRIDk5mtKokEEj3BrI3OcdAKErSXds2Gda0Zu3RNOX8zxr2DxUs6XGzc34z0coach3nX8la3RZpbVJhc84AQXYnH2agGgzzohXhZXPmeQzqtpkxtGtbQU9nRWuw5PTSACjcFTvA61Bn+LwWf4/217Mv+uceOGOmws9iia0MDA5raUD+tppqprZKCgFBwAy8FWWi9GMJGuR0zz4KLLfo91viUuTyaaCpTKrMvvuTiB3KPLekh9892SzyhprMadXmsW63PPvu8SnC8ZPjd41TnF02WM8UhkKyUd7Sj368iB9P1RSor9cPaAPkryhpbWi6rPIT0kLCeOEA+LaHzVNeOxMUlTFIYyTWjhjb3aHzKnR34ynWqO6vop9ntbHirXA9mvgrtHnl47IWmKpwdI0e9GcWX3fa8lRFe0CSiqr7uKC1Nq5uGSlRI3Inhi+IdqvSPK6pcSn33cDrM/DI2oPsvFcLxy4HluVZ0bfhCngc6QcQm9MOI8UoDR7o8ESN4G4eCo6C2NBzzVpZ7yYTo4cyCR5BVvS8grWy2jqEUzCRBDbm50r+Fx+SG+1Dg8/yuXQ2uuZOeYT3WpUCdMSMmv8ABM6UmtGOPcPqjdOdUxs2ag5kr6DqHnmPqnNfJ/D/ANQSiZP6RVA8cvwD8X5Lk7pFyog2ltQRxVPaHksGedcJG/JXFtNASquzx9Un3nnKq2gQFKAbte1K5R4K1IOtfPejlc61DnaBaW5bRVg5ZeCzMQFVaXJLRxHHMdo1SBb5jpJXcc+/QpdnLrknl6OMZaucdGN4k/LepV+wYmAjUHyP50W82fuoWSzhmkjgHSH7Xw9jQaeJ3rSH2exR2dmCIZn2nn2nU4ncOSD0NTUqRI8Zk7lVMtbpZGxNNA5wbUZGhNFztajb3DY2xWd7vjJcdOz5LzeN+DHho0Oe51G6ULjhHYAV6htAwQ2NwaaYYyB3DJeQyTp9stSQxiW6VMdKoTpyhOkXluTppPM44oZtKgF6TGpurpYG1ckv/UKtMiUSpsWInCe2YcVWGRcJU2LdsiJj/QyVSyVGZaFqZJpoLHez2kVOJoFKHXx+qu7BeTJh1TQjVpyI8dRzWMjmqqp1+OD6tABGhzr4rv8APeTN6enWyzslYY5W4mHdoQRo4HcV5rtNs++yuBrjieTgf2e67g713LW3Df4mb1+q4ZcjwU6+LP09mmiAq7DibX42dYU50BHeumvxl5aTv5pgdxTx7NOeqBVZEpkeWLy5KdE/U8VDe7C0Z6qRE7IfrVUOIARWglBlcQOPBcHmgqURImfQ0GlM+1Ma5BqE8PQOBqlD0jHJjpBVAeq5R8X6quVDLczGcO7LwGqpbxtPXAbo1XMxIBO93kFnZ2UJHNdKyklvWrXUVR2QqJD1mgHcVLhdnlu481iqcyIAo0DsDgef9U9sYJTzZllWquGISTRgioxgn+XrfJa60yVJqsTsrasE8WLQvDT2u6g9QtHfNpwMI3nL6q5XoisvW34jhB6o8ymbPz4bTET8Y88lVvehC0FrgRqCCO0Zrz8u9t6ep7YW3HZZBXQV7gQSvJZJFv7XMZbO4inWiOQ5tXm7nLX37sMRjIhuehF6a564abEL0heg403pFrQMXp3SKKZEnSK8U2kOelDlEMi7pU4m05r0RsqgRzIrZKrNxXacZMkFzGuNXNBPHMeNCKoJlol6cL0/HrFzy9XN2uyIGQGgHr2qJY7zkZbo8UjnHG1lK5YXGlQBlvQ7PP1cq0XXBYzLeEAoadKHuNMsEfXdU9jF15Y3/WdVZWqwx2i9ZLO49G100jQ6OmTmV1Byp1Sq+23QIpHxkglj3Nr91xFfJAsF5f8Ak3TOIaGz2h5JIGrngDzUS9r2Mk0kmdHyOcNRkSaeS6Tiz2NarGaVGdN43dq6N4y5cSoTbe4ilcu/wVlcm0TrOHBsQkxUNXUypXRZsi9mT2gDMlBMwpkVJv8A2iktLGt6FrMLsVRSulKeaiXRehgkLzG19WluF2mZBr5eazqAb7QSljldzWgO3kn8CPx/JJ+/sv8ACjHf+Smp/Z2pOkcMg0nuKTDIaUY49jXH5K5/fuXdHH5lJ+/k3BngVdQ7VHQTfC/8JSK0/fyfgz8J+qVNQ7V0r6knw7FTW/2u0K1lkHu6cFUSuxO8lakOshAKnsFD2Zn6IEMYrn7oqUeB2IeP5LP41rsVlrwHFryPNSG3434R5KivKTMN7yojEhWqjvJtQagUNewg1Wx2knxiOQezIwPBGlXUxDuPyXlrAvTtk4xarCIiQHMc4McfddqAfskEDuHBTKbxpPWflegOen2yJzHua8Uc0kEHcQor3LyOq+gvQ9EBjpQU13aeizrnJQ5Cmct3dCuchOkQ3PQ3FWYgjpEwvSNfxGSYStSIIZSP6Jpea5oa4hWRKe5yTEmOSVTSbFD0aORRU9hUsVZ2WhNDoVK/s9vxGncq6yuzVo2Rc7bGp2G0AZDRbfZOwGOEyuADpMmVGYjGrq7g4+ICgbN7NYqTWgUZqyM5GTg5w3M9VprxnoCfyHADs0XX5YXe6zlXke1N3GCctBJBGIE766+dVGiu+QxiTCS2pGWdKZVPL6Lbbd2DHC2UasNDT4XfnRSrlsYZExnBor27/Nd76w84hjJNGipJoABU9wVltBcsllcwOzD2NcDwdQY2dxPmFvZpo4nxigDnk0y4DPPwU2/Lrba7OWe8Osw8HDTx071dbR5EXF2W9MIOfJSzHgJBFCMiDuIOajvfQHnqacVnQY1h+SQjcnOccqA0HJN6N3ArO1K9lE2qcIXH8yEksJaKnTkaps0auTarkE17uqeIyQ4GUBcUpd1jzR42YnBu5oxO+QVvdSBWg4Wgb3ZuSWOWlQnPGIuce75KO2OhT1Rm2cPzcoE8eFxHD0Vu1tGqBeA0PcqhsZW4/Z1a6OkZxAcO0ZH1CwcT1odk7RgtLPtVb45jzAVg9Lvu42WptQQyYCgefZcBo1/yduXnl42KSF5ZK0tcNx38wdCOYXp1kmqFKnhZK3BKxr27g4ac2nVp7Fzy+crUrxh7kNzTwPgvS7fsgNYHD7klGnsDwKHvos/brtliNJI3N5kZHsdoVmfPTW2Rcw8D4IZWlcOSGYm8AtcDbO0TStL0beAQn2Nh1aE4m1BERXPMZ+Y1TSr82GOns+ZVXNYjio3PWmeiXFEFy4Kd/Z7gCTTQ5b1Y3bAwxtJaCcx5pMdiia2qKyMk0ot1dmz00vsR4G/G/qN8Tr3VWjsGzETM5HGU/C2rGePtHyWuA87ui4Z5nhsbK8To1vNzjkF6Hc2y8UFHPIlkGhI/u2HiAfbPM5cldtIAwgBrRoxoDWjuGp5pj3JPnIbDlfWpOp148ll9tLf0ULT8UrB3Crj6LRSOWC/aVP8A4LPvuP8ApA/5LXkT0jdoXy/3eFuB2VCCSQedVorOdFlNl4WOY55zfXL7OY3LWWQ6JbtGO2rvMm04W/5YArwd7TvUDuWw2XvQSMBB7e0aheYXrKeklr7Rlkr24yrjYu2mJ2E6OPmdPTyWJdVqzpeftAubA7/qGDqvyfyfTI9/qOaxrdMS9injjngfHKQGvaQamlK6EHcRqvH73s7oXmE0OE+0NHDUOHbVPpj+wwv4YZqCpGu5EoabvBQXPJc2oyCkutHL0XK2tzRbQ/CBxKYx3xacPko8xL3VypuCcTSld/qNQqzS4G81yjukXLW6mk0CgqVLkfSOo1fr2Js7MTmsHaUtpcHPPAeg1W54xfUSWTDQd579EsQqaoErwSSd6cydulUE98mVFEtLatPj4IlUgKor42ngT3KdYXPY5rg09VwOh3GqALQ5hIa40UoWx9PaKo9YskuQIVrDKslsxbMcDCczSh7W5H0WihcgtGvRGvypXLhu8CoMciM16KHaLqgf7cMZ5trGf9BCrp9krOalplYeGJrh5gHzVxiS4kVmnbGt3TEfej+jkM7Gn+O38D81qcS4uRWW/c2us47o3H1K6LYqFlcczz92Nre/MnktPjSEoKuz7MWVurHyf/STLwYArKyWWOIUhijjH2GCv4jUp1UhcqgrpCdST25ppchF6aXoCOcgvcuJTHOVQxxXmW30+K10+CNje8kuPk4L0p7l5BtNOH2qZ3/sI/BRv/FZy8WJ2y9qpLgr7XqFvrGM15fs+f8AuI+0/wC0r02wOUiV5Ze8jemnqCT0slM6UON3in3VOSKbxmEl/QgWiXnI8+LiodmdheKLOc21L20zre+VwxGtKADcO5Je1jqzFw38lEid1gRvAPirWa0gsIWp3j2z5WXqnPdlXd+sksjUOE1q13YuDq5hR2Z9/qodC00OikxOSxId0a5FwFcptR7P1WOkOrjQKPO6jObvTepduILwxvsty/NQJ5A45aDIdy9FcYhFqTAjlqYgNC8kdifVCZknkoBTDMJ9VyaSg2GxNq6rmfC6vc4fUFbWB6802RtGGUj4hl2t/Ileg2aRaFqxyK1yhxvRmuRUnGlEiCHJQUBsa7Gh1XEoHl6QvTKrqopxckqm1XVVQtUtU2qSqBS5McUjimkogcrl4japcT3u+JznficT8163tLaujs0z9CI3AfecKN8yvGy5Sqttn/8AGaeH6+a9Ku5y8vuKSkzf1vXpV2vUg862gdWeT77v9xVcQpN9Tf38tNMbvXNQxJVSw20Ud3yNja/CaOaDlnhruPBdiIG9Tbl2uaxoZM11QKBzQDUDSo3FNvG922h9WAhjRQA61OZPp4LOd1iuM3VZO3fx9d6iUU9zagjvCiOC4R1p+AHXTQ/IoTo8JRInURXNqOY9Nx+SbQMSDi7yXJmArlekHtzcIdh1Iz456kKrs79y0b2A/PvWet0eCQ05Hx3LtK50VzqILpjuRC8FAcFpCdKUdrkFrE9mSB9UlVxSID2SfA9j/hcD3b/Kq9NsctQDxGS8tqtxszbMUQB1HVPKmnlRWDVxPUhjlAicpTXIJQcnByA1yeHKqNiS1Q6rqoCVSVTapCUDqriUyq6qBVxKSqSqDiUwuSkoEsmtFUZP9o9tpA2Me+8V+6zM+eFecLT7e2gvtAaNGMA73ZnywrLlSiwuGOszeVT5U+a9Esj8LSTuCxOy0WZd2D6rV3lPgged+E08FIPOLRJic48XE+JqpFju98jHuYK4SBTea1Jp2KIWEblvdmrHghaDqese06IMO050OVNQRorW7KYTTUGp7Fdbb2sNYyIUq81dxwt08/RZq7JsLuWh7Douf0nTWN7WzeNKEeiDaGZ1Gh8jvHzR3Poez0TmtxAt36t7Rp9F53ZXKRG7xHmOCE8Ibpiyh1zWtbZTsHZ4LlG6RhzxeaRTVNLdumaACM8gSUe0FDaRwXojlUK32erMQGY4cN6qKrUOAos9a4w17gNPqqgFE5jElUWMqjiygTER5zQCUBWhXezdqwyFh94CnaP15KhxZJ9nlLXBw1BBVV6lZpcuXop8bu9UNgnqAeIVpC9EWLXJ4KjCTj5I7QgKCnVQapwKKJVI5yYXJCVQSq6qYCuc3j5IOJXOPHJM6ThkmEohXydw8yoZfUBPmcq+9rR0cMjx7rHEdwyVg82va3ufNI7Khe6nYDQeVFBdMeXgmu3JGCpHasjVbPNoApO1FrpGQOQ7yQgXYaDuVXf1oq0c3VWvxEG7wZJGt3E55bhmV6FZzhbU6ALF7Ms6zn8Mvmfkrq+bwJiLWihOVTuqpCsxfFtM0zn7q0byaNPme9R43UIKfJZiwAmndX6ILc1m9rGhjdjYDvbr2709oocu1Q7lkIdhOdR6fkrJ8etNy8mfV09GPcRbbHnUaOz7He8Pn3qKIsRwnKvr2q1MeJpbyxDkQPpUKpa+raq40sRnWUgkZLlJXLrzY4v/2Q=="/>
          <p:cNvSpPr/>
          <p:nvPr/>
        </p:nvSpPr>
        <p:spPr>
          <a:xfrm>
            <a:off x="155575" y="-144463"/>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b="0" i="0" u="none" strike="noStrike" cap="none">
              <a:solidFill>
                <a:schemeClr val="dk1"/>
              </a:solidFill>
              <a:latin typeface="Calibri"/>
              <a:ea typeface="Calibri"/>
              <a:cs typeface="Calibri"/>
              <a:sym typeface="Calibri"/>
            </a:endParaRPr>
          </a:p>
        </p:txBody>
      </p:sp>
      <p:sp>
        <p:nvSpPr>
          <p:cNvPr id="111" name="Shape 111" descr="data:image/jpeg;base64,/9j/4AAQSkZJRgABAQAAAQABAAD/2wCEAAkGBxQTEhUUEhQWFBUXFBUXFhQUFRQUFRQUFBUXFxQUFxUYHCggGBolHBQUITEhJSkrLi4uFx8zODMsNygtLisBCgoKDg0OFxAQFywcHBwsLCwsLCwsLCwsLCwsLCwsLCwsLCwsLCwsLCwsLCwsLCwsLCwsLCwsLCwsLCssLCwsK//AABEIAK4BIgMBIgACEQEDEQH/xAAbAAABBQEBAAAAAAAAAAAAAAADAQIEBQYAB//EAEMQAAEDAQUEBwUFBQcFAAAAAAEAAgMRBAUSITEGQVFhEyJxgZGhsTJCUsHRYnKS4fAHFlOC8RUjM0OissIUJCVjc//EABgBAQEBAQEAAAAAAAAAAAAAAAABAgME/8QAIBEBAQACAwEBAAMBAAAAAAAAAAECERIhMQNBE1FxBP/aAAwDAQACEQMRAD8AqbfcQjFQKjhw8lUCBpru8Ftb2cRGaCuW7WvYsZaZeApUGvjSq5YZ2+liNoU1z801ybiXREky1RDK2mhqorSuqgntmaQEomA3KGwp4cgWWeu4IL3rnBNciuqjQQue4NYC5xyAAqSgNWu/Z1Zi60ufuZGc+bqAeVVcZu6GatNnfE4skaWuGocKFBqtTt87FI13329zSKepWVapYHFdVKUhUVYXH/ij+YeX5LStCy1zmkre0/7StSCtxFXfhOAnmFnWFXl9NcGvJNQS2g4KhaVnJTnJCckpTCsKWqcXJlV1UB4JS3RJ0qGE1BNs9ppWqLZmNJqK15qAFJs0oGqqJzH8fBc1yaB6JSOH9FUNK5vFLhS0yQMdzTErkgKDiV1E2SOoy4+iI5Axcm4lyDWWeTFJQEnCdDpQjjw1UB1wxE6upU0FRQZ6DkqOz3m5oOEgk6nmK5dmaifvTOMuqO4JjNYyF9apmzsJ3OPeVJj2bg/hk9rnfVYl21lp3OA/lH0TH7VWn+KfT0Wto377is4aaxgZbiajzWCt0WB7m8D5bloblvAytDy5xPsuBJNKKr2miwyB25w8x+ggr4inhyBZ3hPBzRRpBkmgokj8ghVQcF6VsHZhFY5Jj75Jr9lgIHzXmrBU0G/Jeq7Q0s12CMa9G1ne7I+pW8J7UrJ7ZM6kbvtOHiAfksoCtbf5x2SN3Nh8W0+ay8Fnc49Vpd90E+izlO1hAVysYrjtB0gk72OHqpUeytqP+URzLmD51U0qDdZ67fvD6LSNeo9j2QtLXVIYBUe/wPIK3NxzDcD2OHzWoihvh1Yz3LNha+9LqmwGkTyfsjF6LMWmxSs9uN7PvMc31CzkqMSkqmok0dK56U8SKrCmJapgcnVUD6pqSqREEJyStOaElBVF3F7IquxUUGCY1AVg8LSGtNUSWgCRrUjwgjOC4opYgv7FASMrn5pWNySAK6EcxpEfoylTSKtjcLnN49YfNQLdHR1eKs7dkQ7gfIqFeUdW14Zhb0iC5qFgR4akLsKy0ttlLThc5h0cKjtCu9oYsUWIe7n9VlLK/BI13A+W9bU0eym4jyKDFjijtKj2hpaSC05EjwToHk6NNFRIDk5mtKokEEj3BrI3OcdAKErSXds2Gda0Zu3RNOX8zxr2DxUs6XGzc34z0coach3nX8la3RZpbVJhc84AQXYnH2agGgzzohXhZXPmeQzqtpkxtGtbQU9nRWuw5PTSACjcFTvA61Bn+LwWf4/217Mv+uceOGOmws9iia0MDA5raUD+tppqprZKCgFBwAy8FWWi9GMJGuR0zz4KLLfo91viUuTyaaCpTKrMvvuTiB3KPLekh9892SzyhprMadXmsW63PPvu8SnC8ZPjd41TnF02WM8UhkKyUd7Sj368iB9P1RSor9cPaAPkryhpbWi6rPIT0kLCeOEA+LaHzVNeOxMUlTFIYyTWjhjb3aHzKnR34ynWqO6vop9ntbHirXA9mvgrtHnl47IWmKpwdI0e9GcWX3fa8lRFe0CSiqr7uKC1Nq5uGSlRI3Inhi+IdqvSPK6pcSn33cDrM/DI2oPsvFcLxy4HluVZ0bfhCngc6QcQm9MOI8UoDR7o8ESN4G4eCo6C2NBzzVpZ7yYTo4cyCR5BVvS8grWy2jqEUzCRBDbm50r+Fx+SG+1Dg8/yuXQ2uuZOeYT3WpUCdMSMmv8ABM6UmtGOPcPqjdOdUxs2ag5kr6DqHnmPqnNfJ/D/ANQSiZP6RVA8cvwD8X5Lk7pFyog2ltQRxVPaHksGedcJG/JXFtNASquzx9Un3nnKq2gQFKAbte1K5R4K1IOtfPejlc61DnaBaW5bRVg5ZeCzMQFVaXJLRxHHMdo1SBb5jpJXcc+/QpdnLrknl6OMZaucdGN4k/LepV+wYmAjUHyP50W82fuoWSzhmkjgHSH7Xw9jQaeJ3rSH2exR2dmCIZn2nn2nU4ncOSD0NTUqRI8Zk7lVMtbpZGxNNA5wbUZGhNFztajb3DY2xWd7vjJcdOz5LzeN+DHho0Oe51G6ULjhHYAV6htAwQ2NwaaYYyB3DJeQyTp9stSQxiW6VMdKoTpyhOkXluTppPM44oZtKgF6TGpurpYG1ckv/UKtMiUSpsWInCe2YcVWGRcJU2LdsiJj/QyVSyVGZaFqZJpoLHez2kVOJoFKHXx+qu7BeTJh1TQjVpyI8dRzWMjmqqp1+OD6tABGhzr4rv8APeTN6enWyzslYY5W4mHdoQRo4HcV5rtNs++yuBrjieTgf2e67g713LW3Df4mb1+q4ZcjwU6+LP09mmiAq7DibX42dYU50BHeumvxl5aTv5pgdxTx7NOeqBVZEpkeWLy5KdE/U8VDe7C0Z6qRE7IfrVUOIARWglBlcQOPBcHmgqURImfQ0GlM+1Ma5BqE8PQOBqlD0jHJjpBVAeq5R8X6quVDLczGcO7LwGqpbxtPXAbo1XMxIBO93kFnZ2UJHNdKyklvWrXUVR2QqJD1mgHcVLhdnlu481iqcyIAo0DsDgef9U9sYJTzZllWquGISTRgioxgn+XrfJa60yVJqsTsrasE8WLQvDT2u6g9QtHfNpwMI3nL6q5XoisvW34jhB6o8ymbPz4bTET8Y88lVvehC0FrgRqCCO0Zrz8u9t6ep7YW3HZZBXQV7gQSvJZJFv7XMZbO4inWiOQ5tXm7nLX37sMRjIhuehF6a564abEL0heg403pFrQMXp3SKKZEnSK8U2kOelDlEMi7pU4m05r0RsqgRzIrZKrNxXacZMkFzGuNXNBPHMeNCKoJlol6cL0/HrFzy9XN2uyIGQGgHr2qJY7zkZbo8UjnHG1lK5YXGlQBlvQ7PP1cq0XXBYzLeEAoadKHuNMsEfXdU9jF15Y3/WdVZWqwx2i9ZLO49G100jQ6OmTmV1Byp1Sq+23QIpHxkglj3Nr91xFfJAsF5f8Ak3TOIaGz2h5JIGrngDzUS9r2Mk0kmdHyOcNRkSaeS6Tiz2NarGaVGdN43dq6N4y5cSoTbe4ilcu/wVlcm0TrOHBsQkxUNXUypXRZsi9mT2gDMlBMwpkVJv8A2iktLGt6FrMLsVRSulKeaiXRehgkLzG19WluF2mZBr5eazqAb7QSljldzWgO3kn8CPx/JJ+/sv8ACjHf+Smp/Z2pOkcMg0nuKTDIaUY49jXH5K5/fuXdHH5lJ+/k3BngVdQ7VHQTfC/8JSK0/fyfgz8J+qVNQ7V0r6knw7FTW/2u0K1lkHu6cFUSuxO8lakOshAKnsFD2Zn6IEMYrn7oqUeB2IeP5LP41rsVlrwHFryPNSG3434R5KivKTMN7yojEhWqjvJtQagUNewg1Wx2knxiOQezIwPBGlXUxDuPyXlrAvTtk4xarCIiQHMc4McfddqAfskEDuHBTKbxpPWflegOen2yJzHua8Uc0kEHcQor3LyOq+gvQ9EBjpQU13aeizrnJQ5Cmct3dCuchOkQ3PQ3FWYgjpEwvSNfxGSYStSIIZSP6Jpea5oa4hWRKe5yTEmOSVTSbFD0aORRU9hUsVZ2WhNDoVK/s9vxGncq6yuzVo2Rc7bGp2G0AZDRbfZOwGOEyuADpMmVGYjGrq7g4+ICgbN7NYqTWgUZqyM5GTg5w3M9VprxnoCfyHADs0XX5YXe6zlXke1N3GCctBJBGIE766+dVGiu+QxiTCS2pGWdKZVPL6Lbbd2DHC2UasNDT4XfnRSrlsYZExnBor27/Nd76w84hjJNGipJoABU9wVltBcsllcwOzD2NcDwdQY2dxPmFvZpo4nxigDnk0y4DPPwU2/Lrba7OWe8Osw8HDTx071dbR5EXF2W9MIOfJSzHgJBFCMiDuIOajvfQHnqacVnQY1h+SQjcnOccqA0HJN6N3ArO1K9lE2qcIXH8yEksJaKnTkaps0auTarkE17uqeIyQ4GUBcUpd1jzR42YnBu5oxO+QVvdSBWg4Wgb3ZuSWOWlQnPGIuce75KO2OhT1Rm2cPzcoE8eFxHD0Vu1tGqBeA0PcqhsZW4/Z1a6OkZxAcO0ZH1CwcT1odk7RgtLPtVb45jzAVg9Lvu42WptQQyYCgefZcBo1/yduXnl42KSF5ZK0tcNx38wdCOYXp1kmqFKnhZK3BKxr27g4ac2nVp7Fzy+crUrxh7kNzTwPgvS7fsgNYHD7klGnsDwKHvos/brtliNJI3N5kZHsdoVmfPTW2Rcw8D4IZWlcOSGYm8AtcDbO0TStL0beAQn2Nh1aE4m1BERXPMZ+Y1TSr82GOns+ZVXNYjio3PWmeiXFEFy4Kd/Z7gCTTQ5b1Y3bAwxtJaCcx5pMdiia2qKyMk0ot1dmz00vsR4G/G/qN8Tr3VWjsGzETM5HGU/C2rGePtHyWuA87ui4Z5nhsbK8To1vNzjkF6Hc2y8UFHPIlkGhI/u2HiAfbPM5cldtIAwgBrRoxoDWjuGp5pj3JPnIbDlfWpOp148ll9tLf0ULT8UrB3Crj6LRSOWC/aVP8A4LPvuP8ApA/5LXkT0jdoXy/3eFuB2VCCSQedVorOdFlNl4WOY55zfXL7OY3LWWQ6JbtGO2rvMm04W/5YArwd7TvUDuWw2XvQSMBB7e0aheYXrKeklr7Rlkr24yrjYu2mJ2E6OPmdPTyWJdVqzpeftAubA7/qGDqvyfyfTI9/qOaxrdMS9injjngfHKQGvaQamlK6EHcRqvH73s7oXmE0OE+0NHDUOHbVPpj+wwv4YZqCpGu5EoabvBQXPJc2oyCkutHL0XK2tzRbQ/CBxKYx3xacPko8xL3VypuCcTSld/qNQqzS4G81yjukXLW6mk0CgqVLkfSOo1fr2Js7MTmsHaUtpcHPPAeg1W54xfUSWTDQd579EsQqaoErwSSd6cydulUE98mVFEtLatPj4IlUgKor42ngT3KdYXPY5rg09VwOh3GqALQ5hIa40UoWx9PaKo9YskuQIVrDKslsxbMcDCczSh7W5H0WihcgtGvRGvypXLhu8CoMciM16KHaLqgf7cMZ5trGf9BCrp9krOalplYeGJrh5gHzVxiS4kVmnbGt3TEfej+jkM7Gn+O38D81qcS4uRWW/c2us47o3H1K6LYqFlcczz92Nre/MnktPjSEoKuz7MWVurHyf/STLwYArKyWWOIUhijjH2GCv4jUp1UhcqgrpCdST25ppchF6aXoCOcgvcuJTHOVQxxXmW30+K10+CNje8kuPk4L0p7l5BtNOH2qZ3/sI/BRv/FZy8WJ2y9qpLgr7XqFvrGM15fs+f8AuI+0/wC0r02wOUiV5Ze8jemnqCT0slM6UON3in3VOSKbxmEl/QgWiXnI8+LiodmdheKLOc21L20zre+VwxGtKADcO5Je1jqzFw38lEid1gRvAPirWa0gsIWp3j2z5WXqnPdlXd+sksjUOE1q13YuDq5hR2Z9/qodC00OikxOSxId0a5FwFcptR7P1WOkOrjQKPO6jObvTepduILwxvsty/NQJ5A45aDIdy9FcYhFqTAjlqYgNC8kdifVCZknkoBTDMJ9VyaSg2GxNq6rmfC6vc4fUFbWB6802RtGGUj4hl2t/Ileg2aRaFqxyK1yhxvRmuRUnGlEiCHJQUBsa7Gh1XEoHl6QvTKrqopxckqm1XVVQtUtU2qSqBS5McUjimkogcrl4japcT3u+JznficT8163tLaujs0z9CI3AfecKN8yvGy5Sqttn/8AGaeH6+a9Ku5y8vuKSkzf1vXpV2vUg862gdWeT77v9xVcQpN9Tf38tNMbvXNQxJVSw20Ud3yNja/CaOaDlnhruPBdiIG9Tbl2uaxoZM11QKBzQDUDSo3FNvG922h9WAhjRQA61OZPp4LOd1iuM3VZO3fx9d6iUU9zagjvCiOC4R1p+AHXTQ/IoTo8JRInURXNqOY9Nx+SbQMSDi7yXJmArlekHtzcIdh1Iz456kKrs79y0b2A/PvWet0eCQ05Hx3LtK50VzqILpjuRC8FAcFpCdKUdrkFrE9mSB9UlVxSID2SfA9j/hcD3b/Kq9NsctQDxGS8tqtxszbMUQB1HVPKmnlRWDVxPUhjlAicpTXIJQcnByA1yeHKqNiS1Q6rqoCVSVTapCUDqriUyq6qBVxKSqSqDiUwuSkoEsmtFUZP9o9tpA2Me+8V+6zM+eFecLT7e2gvtAaNGMA73ZnywrLlSiwuGOszeVT5U+a9Esj8LSTuCxOy0WZd2D6rV3lPgged+E08FIPOLRJic48XE+JqpFju98jHuYK4SBTea1Jp2KIWEblvdmrHghaDqese06IMO050OVNQRorW7KYTTUGp7Fdbb2sNYyIUq81dxwt08/RZq7JsLuWh7Douf0nTWN7WzeNKEeiDaGZ1Gh8jvHzR3Poez0TmtxAt36t7Rp9F53ZXKRG7xHmOCE8Ibpiyh1zWtbZTsHZ4LlG6RhzxeaRTVNLdumaACM8gSUe0FDaRwXojlUK32erMQGY4cN6qKrUOAos9a4w17gNPqqgFE5jElUWMqjiygTER5zQCUBWhXezdqwyFh94CnaP15KhxZJ9nlLXBw1BBVV6lZpcuXop8bu9UNgnqAeIVpC9EWLXJ4KjCTj5I7QgKCnVQapwKKJVI5yYXJCVQSq6qYCuc3j5IOJXOPHJM6ThkmEohXydw8yoZfUBPmcq+9rR0cMjx7rHEdwyVg82va3ufNI7Khe6nYDQeVFBdMeXgmu3JGCpHasjVbPNoApO1FrpGQOQ7yQgXYaDuVXf1oq0c3VWvxEG7wZJGt3E55bhmV6FZzhbU6ALF7Ms6zn8Mvmfkrq+bwJiLWihOVTuqpCsxfFtM0zn7q0byaNPme9R43UIKfJZiwAmndX6ILc1m9rGhjdjYDvbr2709oocu1Q7lkIdhOdR6fkrJ8etNy8mfV09GPcRbbHnUaOz7He8Pn3qKIsRwnKvr2q1MeJpbyxDkQPpUKpa+raq40sRnWUgkZLlJXLrzY4v/2Q=="/>
          <p:cNvSpPr/>
          <p:nvPr/>
        </p:nvSpPr>
        <p:spPr>
          <a:xfrm>
            <a:off x="307975" y="7937"/>
            <a:ext cx="304799" cy="304801"/>
          </a:xfrm>
          <a:prstGeom prst="rect">
            <a:avLst/>
          </a:prstGeom>
          <a:noFill/>
          <a:ln>
            <a:noFill/>
          </a:ln>
        </p:spPr>
        <p:txBody>
          <a:bodyPr lIns="91425" tIns="45700" rIns="91425" bIns="45700" anchor="t" anchorCtr="0">
            <a:noAutofit/>
          </a:bodyPr>
          <a:lstStyle/>
          <a:p>
            <a:pPr marL="0" marR="0" lvl="0" indent="0" algn="l" rtl="0">
              <a:spcBef>
                <a:spcPts val="0"/>
              </a:spcBef>
              <a:buNone/>
            </a:pPr>
            <a:endParaRPr sz="1800" b="0" i="0" u="none" strike="noStrike" cap="none">
              <a:solidFill>
                <a:schemeClr val="dk1"/>
              </a:solidFill>
              <a:latin typeface="Calibri"/>
              <a:ea typeface="Calibri"/>
              <a:cs typeface="Calibri"/>
              <a:sym typeface="Calibri"/>
            </a:endParaRPr>
          </a:p>
        </p:txBody>
      </p:sp>
      <p:sp>
        <p:nvSpPr>
          <p:cNvPr id="112" name="Shape 112"/>
          <p:cNvSpPr/>
          <p:nvPr/>
        </p:nvSpPr>
        <p:spPr>
          <a:xfrm>
            <a:off x="155575" y="6070600"/>
            <a:ext cx="5949599" cy="78749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s-HN" sz="1200" b="0" i="0" u="none" strike="noStrike" cap="none">
                <a:solidFill>
                  <a:schemeClr val="dk1"/>
                </a:solidFill>
                <a:latin typeface="Calibri"/>
                <a:ea typeface="Calibri"/>
                <a:cs typeface="Calibri"/>
                <a:sym typeface="Calibri"/>
              </a:rPr>
              <a:t>Image credits: </a:t>
            </a:r>
            <a:r>
              <a:rPr lang="es-HN" sz="1200" u="sng">
                <a:solidFill>
                  <a:schemeClr val="hlink"/>
                </a:solidFill>
                <a:latin typeface="Calibri"/>
                <a:ea typeface="Calibri"/>
                <a:cs typeface="Calibri"/>
                <a:sym typeface="Calibri"/>
                <a:hlinkClick r:id="rId3"/>
              </a:rPr>
              <a:t>http://www.egr.msu.edu/~fultras-web/images/applications/gui/PressureWaveform.png</a:t>
            </a:r>
          </a:p>
          <a:p>
            <a:pPr marL="0" marR="0" lvl="0" indent="0" algn="l" rtl="0">
              <a:spcBef>
                <a:spcPts val="0"/>
              </a:spcBef>
              <a:buSzPct val="25000"/>
              <a:buNone/>
            </a:pPr>
            <a:r>
              <a:rPr lang="es-HN" sz="1200">
                <a:solidFill>
                  <a:schemeClr val="dk1"/>
                </a:solidFill>
                <a:latin typeface="Calibri"/>
                <a:ea typeface="Calibri"/>
                <a:cs typeface="Calibri"/>
                <a:sym typeface="Calibri"/>
              </a:rPr>
              <a:t>Emily Kumple</a:t>
            </a:r>
          </a:p>
        </p:txBody>
      </p:sp>
      <p:pic>
        <p:nvPicPr>
          <p:cNvPr id="113" name="Shape 113"/>
          <p:cNvPicPr preferRelativeResize="0"/>
          <p:nvPr/>
        </p:nvPicPr>
        <p:blipFill>
          <a:blip r:embed="rId4">
            <a:alphaModFix/>
          </a:blip>
          <a:stretch>
            <a:fillRect/>
          </a:stretch>
        </p:blipFill>
        <p:spPr>
          <a:xfrm>
            <a:off x="4814225" y="2516676"/>
            <a:ext cx="3740200" cy="2805124"/>
          </a:xfrm>
          <a:prstGeom prst="rect">
            <a:avLst/>
          </a:prstGeom>
          <a:noFill/>
          <a:ln>
            <a:noFill/>
          </a:ln>
        </p:spPr>
      </p:pic>
      <p:pic>
        <p:nvPicPr>
          <p:cNvPr id="114" name="Shape 114"/>
          <p:cNvPicPr preferRelativeResize="0"/>
          <p:nvPr/>
        </p:nvPicPr>
        <p:blipFill>
          <a:blip r:embed="rId5">
            <a:alphaModFix/>
          </a:blip>
          <a:stretch>
            <a:fillRect/>
          </a:stretch>
        </p:blipFill>
        <p:spPr>
          <a:xfrm>
            <a:off x="460375" y="2442400"/>
            <a:ext cx="3938275" cy="2953700"/>
          </a:xfrm>
          <a:prstGeom prst="rect">
            <a:avLst/>
          </a:prstGeom>
          <a:noFill/>
          <a:ln>
            <a:noFill/>
          </a:ln>
        </p:spPr>
      </p:pic>
      <p:sp>
        <p:nvSpPr>
          <p:cNvPr id="115" name="Shape 115"/>
          <p:cNvSpPr txBox="1"/>
          <p:nvPr/>
        </p:nvSpPr>
        <p:spPr>
          <a:xfrm>
            <a:off x="612774" y="1665027"/>
            <a:ext cx="3785876" cy="627773"/>
          </a:xfrm>
          <a:prstGeom prst="rect">
            <a:avLst/>
          </a:prstGeom>
          <a:noFill/>
          <a:ln>
            <a:noFill/>
          </a:ln>
        </p:spPr>
        <p:txBody>
          <a:bodyPr lIns="91425" tIns="91425" rIns="91425" bIns="91425" anchor="t" anchorCtr="0">
            <a:noAutofit/>
          </a:bodyPr>
          <a:lstStyle/>
          <a:p>
            <a:pPr lvl="0">
              <a:spcBef>
                <a:spcPts val="0"/>
              </a:spcBef>
              <a:buNone/>
            </a:pPr>
            <a:r>
              <a:rPr lang="en-US" u="sng"/>
              <a:t>Pressure Transients</a:t>
            </a:r>
          </a:p>
        </p:txBody>
      </p:sp>
      <p:sp>
        <p:nvSpPr>
          <p:cNvPr id="116" name="Shape 116"/>
          <p:cNvSpPr txBox="1"/>
          <p:nvPr/>
        </p:nvSpPr>
        <p:spPr>
          <a:xfrm>
            <a:off x="4708478" y="1665027"/>
            <a:ext cx="3845947" cy="627773"/>
          </a:xfrm>
          <a:prstGeom prst="rect">
            <a:avLst/>
          </a:prstGeom>
          <a:noFill/>
          <a:ln>
            <a:noFill/>
          </a:ln>
        </p:spPr>
        <p:txBody>
          <a:bodyPr lIns="91425" tIns="91425" rIns="91425" bIns="91425" anchor="t" anchorCtr="0">
            <a:noAutofit/>
          </a:bodyPr>
          <a:lstStyle/>
          <a:p>
            <a:pPr lvl="0" rtl="0">
              <a:spcBef>
                <a:spcPts val="0"/>
              </a:spcBef>
              <a:buNone/>
            </a:pPr>
            <a:r>
              <a:rPr lang="en-US" u="sng"/>
              <a:t>Boster Pumps</a:t>
            </a:r>
          </a:p>
        </p:txBody>
      </p:sp>
      <p:cxnSp>
        <p:nvCxnSpPr>
          <p:cNvPr id="117" name="Shape 117"/>
          <p:cNvCxnSpPr/>
          <p:nvPr/>
        </p:nvCxnSpPr>
        <p:spPr>
          <a:xfrm>
            <a:off x="4944950" y="3385275"/>
            <a:ext cx="936600" cy="936600"/>
          </a:xfrm>
          <a:prstGeom prst="straightConnector1">
            <a:avLst/>
          </a:prstGeom>
          <a:noFill/>
          <a:ln w="76200" cap="flat" cmpd="sng">
            <a:solidFill>
              <a:srgbClr val="000000"/>
            </a:solidFill>
            <a:prstDash val="solid"/>
            <a:round/>
            <a:headEnd type="none" w="lg" len="lg"/>
            <a:tailEnd type="triangle" w="lg" len="lg"/>
          </a:ln>
        </p:spPr>
      </p:cxnSp>
    </p:spTree>
    <p:extLst>
      <p:ext uri="{BB962C8B-B14F-4D97-AF65-F5344CB8AC3E}">
        <p14:creationId xmlns:p14="http://schemas.microsoft.com/office/powerpoint/2010/main" val="2186742973"/>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Point of Use (POU) Treatment Preference and the spiral to failure</a:t>
            </a:r>
          </a:p>
        </p:txBody>
      </p:sp>
      <p:sp>
        <p:nvSpPr>
          <p:cNvPr id="3" name="Content Placeholder 2"/>
          <p:cNvSpPr>
            <a:spLocks noGrp="1"/>
          </p:cNvSpPr>
          <p:nvPr>
            <p:ph idx="1"/>
          </p:nvPr>
        </p:nvSpPr>
        <p:spPr/>
        <p:txBody>
          <a:bodyPr/>
          <a:lstStyle/>
          <a:p>
            <a:r>
              <a:rPr lang="en-US" sz="3100" dirty="0"/>
              <a:t>A Hypothesis – Given that </a:t>
            </a:r>
          </a:p>
          <a:p>
            <a:pPr lvl="1"/>
            <a:r>
              <a:rPr lang="en-US" sz="2700" dirty="0"/>
              <a:t>centralized water supply systems always have leaks</a:t>
            </a:r>
          </a:p>
          <a:p>
            <a:pPr lvl="1"/>
            <a:r>
              <a:rPr lang="en-US" sz="2700" dirty="0"/>
              <a:t>intermittency is common when water is in short supply</a:t>
            </a:r>
          </a:p>
          <a:p>
            <a:pPr lvl="1"/>
            <a:r>
              <a:rPr lang="en-US" sz="2700" dirty="0"/>
              <a:t>contaminated water can flow into the supply pipes when they aren’t pressurized</a:t>
            </a:r>
          </a:p>
          <a:p>
            <a:pPr lvl="1"/>
            <a:r>
              <a:rPr lang="en-US" sz="2700" dirty="0"/>
              <a:t>Centralized systems often fail to meet standards</a:t>
            </a:r>
          </a:p>
          <a:p>
            <a:r>
              <a:rPr lang="en-US" sz="3100" dirty="0"/>
              <a:t>Use Household level (Point of Use) and reduce funding to maintain the central water supply system</a:t>
            </a:r>
          </a:p>
          <a:p>
            <a:r>
              <a:rPr lang="en-US" sz="3100" dirty="0"/>
              <a:t>What happens next? Think about your home town.</a:t>
            </a:r>
          </a:p>
        </p:txBody>
      </p:sp>
    </p:spTree>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8" name="Rectangle 4"/>
          <p:cNvSpPr>
            <a:spLocks noGrp="1" noChangeArrowheads="1"/>
          </p:cNvSpPr>
          <p:nvPr>
            <p:ph type="title"/>
          </p:nvPr>
        </p:nvSpPr>
        <p:spPr/>
        <p:txBody>
          <a:bodyPr/>
          <a:lstStyle/>
          <a:p>
            <a:r>
              <a:rPr lang="en-US" dirty="0"/>
              <a:t>Overview</a:t>
            </a:r>
          </a:p>
        </p:txBody>
      </p:sp>
      <p:sp>
        <p:nvSpPr>
          <p:cNvPr id="26629" name="Rectangle 5"/>
          <p:cNvSpPr>
            <a:spLocks noGrp="1" noChangeArrowheads="1"/>
          </p:cNvSpPr>
          <p:nvPr>
            <p:ph idx="1"/>
          </p:nvPr>
        </p:nvSpPr>
        <p:spPr>
          <a:xfrm>
            <a:off x="1751798" y="1600200"/>
            <a:ext cx="9654139" cy="4525963"/>
          </a:xfrm>
        </p:spPr>
        <p:txBody>
          <a:bodyPr/>
          <a:lstStyle/>
          <a:p>
            <a:r>
              <a:rPr lang="en-US" sz="4800" dirty="0">
                <a:solidFill>
                  <a:schemeClr val="bg1">
                    <a:lumMod val="75000"/>
                  </a:schemeClr>
                </a:solidFill>
              </a:rPr>
              <a:t>Sustainable Development Goals</a:t>
            </a:r>
          </a:p>
          <a:p>
            <a:r>
              <a:rPr lang="en-US" sz="4800" dirty="0">
                <a:solidFill>
                  <a:schemeClr val="bg1">
                    <a:lumMod val="75000"/>
                  </a:schemeClr>
                </a:solidFill>
              </a:rPr>
              <a:t>The value of safe water on tap</a:t>
            </a:r>
          </a:p>
          <a:p>
            <a:r>
              <a:rPr lang="en-US" sz="4800" dirty="0">
                <a:solidFill>
                  <a:schemeClr val="bg1">
                    <a:lumMod val="75000"/>
                  </a:schemeClr>
                </a:solidFill>
              </a:rPr>
              <a:t>Intermittent Supplies </a:t>
            </a:r>
            <a:r>
              <a:rPr lang="en-US" sz="1800" dirty="0">
                <a:solidFill>
                  <a:schemeClr val="bg1">
                    <a:lumMod val="75000"/>
                  </a:schemeClr>
                </a:solidFill>
              </a:rPr>
              <a:t>(the spiral to failure or success)</a:t>
            </a:r>
            <a:endParaRPr lang="en-US" sz="4800" dirty="0">
              <a:solidFill>
                <a:schemeClr val="bg1">
                  <a:lumMod val="75000"/>
                </a:schemeClr>
              </a:solidFill>
            </a:endParaRPr>
          </a:p>
          <a:p>
            <a:r>
              <a:rPr lang="en-US" sz="4800" dirty="0"/>
              <a:t>The technology is well developed</a:t>
            </a:r>
          </a:p>
          <a:p>
            <a:r>
              <a:rPr lang="en-US" sz="4800" dirty="0">
                <a:solidFill>
                  <a:schemeClr val="bg1">
                    <a:lumMod val="75000"/>
                  </a:schemeClr>
                </a:solidFill>
              </a:rPr>
              <a:t>A role for universities</a:t>
            </a:r>
          </a:p>
          <a:p>
            <a:endParaRPr lang="en-US" sz="4800" dirty="0"/>
          </a:p>
        </p:txBody>
      </p:sp>
      <p:pic>
        <p:nvPicPr>
          <p:cNvPr id="4" name="Picture 19" descr="Peru Kids">
            <a:hlinkClick r:id="rId3" action="ppaction://hlinksldjump"/>
          </p:cNvPr>
          <p:cNvPicPr>
            <a:picLocks noChangeAspect="1" noChangeArrowheads="1"/>
          </p:cNvPicPr>
          <p:nvPr/>
        </p:nvPicPr>
        <p:blipFill>
          <a:blip r:embed="rId4" cstate="print"/>
          <a:srcRect/>
          <a:stretch>
            <a:fillRect/>
          </a:stretch>
        </p:blipFill>
        <p:spPr bwMode="black">
          <a:xfrm>
            <a:off x="404949" y="2470304"/>
            <a:ext cx="440314" cy="641799"/>
          </a:xfrm>
          <a:prstGeom prst="rect">
            <a:avLst/>
          </a:prstGeom>
          <a:noFill/>
          <a:ln w="9525">
            <a:noFill/>
            <a:miter lim="800000"/>
            <a:headEnd/>
            <a:tailEnd/>
          </a:ln>
        </p:spPr>
      </p:pic>
      <p:pic>
        <p:nvPicPr>
          <p:cNvPr id="7" name="Picture 3">
            <a:hlinkClick r:id="rId5" action="ppaction://hlinksldjump"/>
          </p:cNvPr>
          <p:cNvPicPr>
            <a:picLocks noChangeAspect="1" noChangeArrowheads="1"/>
          </p:cNvPicPr>
          <p:nvPr/>
        </p:nvPicPr>
        <p:blipFill>
          <a:blip r:embed="rId6" cstate="screen"/>
          <a:srcRect/>
          <a:stretch>
            <a:fillRect/>
          </a:stretch>
        </p:blipFill>
        <p:spPr bwMode="auto">
          <a:xfrm>
            <a:off x="404949" y="4210808"/>
            <a:ext cx="970532" cy="727857"/>
          </a:xfrm>
          <a:prstGeom prst="rect">
            <a:avLst/>
          </a:prstGeom>
          <a:noFill/>
          <a:ln w="9525">
            <a:noFill/>
            <a:miter lim="800000"/>
            <a:headEnd/>
            <a:tailEnd/>
          </a:ln>
          <a:effectLst/>
        </p:spPr>
      </p:pic>
      <p:pic>
        <p:nvPicPr>
          <p:cNvPr id="158721" name="Picture 1">
            <a:hlinkClick r:id="rId7" action="ppaction://hlinksldjump"/>
          </p:cNvPr>
          <p:cNvPicPr>
            <a:picLocks noChangeAspect="1" noChangeArrowheads="1"/>
          </p:cNvPicPr>
          <p:nvPr/>
        </p:nvPicPr>
        <p:blipFill>
          <a:blip r:embed="rId8" cstate="print"/>
          <a:srcRect/>
          <a:stretch>
            <a:fillRect/>
          </a:stretch>
        </p:blipFill>
        <p:spPr bwMode="auto">
          <a:xfrm>
            <a:off x="404949" y="5116767"/>
            <a:ext cx="1174537" cy="727857"/>
          </a:xfrm>
          <a:prstGeom prst="rect">
            <a:avLst/>
          </a:prstGeom>
          <a:noFill/>
          <a:ln w="9525">
            <a:noFill/>
            <a:miter lim="800000"/>
            <a:headEnd/>
            <a:tailEnd/>
          </a:ln>
          <a:effectLst/>
        </p:spPr>
      </p:pic>
      <p:sp>
        <p:nvSpPr>
          <p:cNvPr id="2" name="TextBox 1">
            <a:extLst>
              <a:ext uri="{FF2B5EF4-FFF2-40B4-BE49-F238E27FC236}">
                <a16:creationId xmlns:a16="http://schemas.microsoft.com/office/drawing/2014/main" id="{B8E890F0-90F6-4FD7-8A96-4C69045DF255}"/>
              </a:ext>
            </a:extLst>
          </p:cNvPr>
          <p:cNvSpPr txBox="1"/>
          <p:nvPr/>
        </p:nvSpPr>
        <p:spPr>
          <a:xfrm>
            <a:off x="4641576" y="6499240"/>
            <a:ext cx="4721086" cy="400110"/>
          </a:xfrm>
          <a:prstGeom prst="rect">
            <a:avLst/>
          </a:prstGeom>
          <a:noFill/>
        </p:spPr>
        <p:txBody>
          <a:bodyPr wrap="square" rtlCol="0">
            <a:spAutoFit/>
          </a:bodyPr>
          <a:lstStyle/>
          <a:p>
            <a:r>
              <a:rPr lang="en-US" sz="2000" dirty="0">
                <a:solidFill>
                  <a:schemeClr val="bg1">
                    <a:lumMod val="75000"/>
                  </a:schemeClr>
                </a:solidFill>
              </a:rPr>
              <a:t>Ctrl + click the pictures to go each section!</a:t>
            </a:r>
          </a:p>
        </p:txBody>
      </p:sp>
      <p:pic>
        <p:nvPicPr>
          <p:cNvPr id="9" name="Picture 6" descr="Image result for sustainable development goals water and sanitation">
            <a:extLst>
              <a:ext uri="{FF2B5EF4-FFF2-40B4-BE49-F238E27FC236}">
                <a16:creationId xmlns:a16="http://schemas.microsoft.com/office/drawing/2014/main" id="{A12F8E12-CB2E-49FE-975D-B49FF47914ED}"/>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04949" y="1735067"/>
            <a:ext cx="641799" cy="641799"/>
          </a:xfrm>
          <a:prstGeom prst="rect">
            <a:avLst/>
          </a:prstGeom>
          <a:noFill/>
          <a:extLst>
            <a:ext uri="{909E8E84-426E-40DD-AFC4-6F175D3DCCD1}">
              <a14:hiddenFill xmlns:a14="http://schemas.microsoft.com/office/drawing/2010/main">
                <a:solidFill>
                  <a:srgbClr val="FFFFFF"/>
                </a:solidFill>
              </a14:hiddenFill>
            </a:ext>
          </a:extLst>
        </p:spPr>
      </p:pic>
      <p:pic>
        <p:nvPicPr>
          <p:cNvPr id="10" name="Shape 99" descr="http://texas-slab-leak-repair.com/yahoo_site_admin/assets/images/slab-leak.242134202_std.jpg">
            <a:hlinkClick r:id="rId10" action="ppaction://hlinksldjump"/>
            <a:extLst>
              <a:ext uri="{FF2B5EF4-FFF2-40B4-BE49-F238E27FC236}">
                <a16:creationId xmlns:a16="http://schemas.microsoft.com/office/drawing/2014/main" id="{C3093B06-C3B1-4A4C-AF88-A24078A4DF84}"/>
              </a:ext>
            </a:extLst>
          </p:cNvPr>
          <p:cNvPicPr preferRelativeResize="0"/>
          <p:nvPr/>
        </p:nvPicPr>
        <p:blipFill rotWithShape="1">
          <a:blip r:embed="rId11">
            <a:alphaModFix/>
          </a:blip>
          <a:srcRect t="3548" b="10398"/>
          <a:stretch/>
        </p:blipFill>
        <p:spPr>
          <a:xfrm>
            <a:off x="404949" y="3297211"/>
            <a:ext cx="681532" cy="735495"/>
          </a:xfrm>
          <a:prstGeom prst="rect">
            <a:avLst/>
          </a:prstGeom>
          <a:noFill/>
          <a:ln>
            <a:noFill/>
          </a:ln>
        </p:spPr>
      </p:pic>
    </p:spTree>
    <p:extLst>
      <p:ext uri="{BB962C8B-B14F-4D97-AF65-F5344CB8AC3E}">
        <p14:creationId xmlns:p14="http://schemas.microsoft.com/office/powerpoint/2010/main" val="1949985572"/>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Technology isn’t the problem</a:t>
            </a:r>
            <a:endParaRPr lang="en-US" dirty="0"/>
          </a:p>
        </p:txBody>
      </p:sp>
      <p:sp>
        <p:nvSpPr>
          <p:cNvPr id="3" name="Content Placeholder 2"/>
          <p:cNvSpPr>
            <a:spLocks noGrp="1"/>
          </p:cNvSpPr>
          <p:nvPr>
            <p:ph idx="1"/>
          </p:nvPr>
        </p:nvSpPr>
        <p:spPr>
          <a:xfrm>
            <a:off x="457199" y="1600200"/>
            <a:ext cx="6924675" cy="4525963"/>
          </a:xfrm>
        </p:spPr>
        <p:txBody>
          <a:bodyPr/>
          <a:lstStyle/>
          <a:p>
            <a:r>
              <a:rPr lang="en-US" dirty="0"/>
              <a:t>Former World Health Organization Director-General: Dr </a:t>
            </a:r>
            <a:r>
              <a:rPr lang="en-US" dirty="0" err="1"/>
              <a:t>Gro</a:t>
            </a:r>
            <a:r>
              <a:rPr lang="en-US" dirty="0"/>
              <a:t> Harlem </a:t>
            </a:r>
            <a:r>
              <a:rPr lang="en-US" dirty="0" err="1"/>
              <a:t>Brundtland</a:t>
            </a:r>
            <a:r>
              <a:rPr lang="en-US" dirty="0"/>
              <a:t> speech at Cornell University in 2005</a:t>
            </a:r>
          </a:p>
          <a:p>
            <a:r>
              <a:rPr lang="en-US" dirty="0"/>
              <a:t>Loosely paraphrasing…</a:t>
            </a:r>
          </a:p>
          <a:p>
            <a:r>
              <a:rPr lang="en-US" dirty="0"/>
              <a:t>We have the technology to solve the world’s problems – what is missing is education, institutional capacity, and political will</a:t>
            </a:r>
          </a:p>
          <a:p>
            <a:r>
              <a:rPr lang="en-US" dirty="0"/>
              <a:t>Reflect! This was before electric cars</a:t>
            </a:r>
          </a:p>
          <a:p>
            <a:endParaRPr lang="en-US" dirty="0"/>
          </a:p>
        </p:txBody>
      </p:sp>
      <p:pic>
        <p:nvPicPr>
          <p:cNvPr id="248834" name="Picture 2" descr="Photo of Gro Harlem Bruntland"/>
          <p:cNvPicPr>
            <a:picLocks noChangeAspect="1" noChangeArrowheads="1"/>
          </p:cNvPicPr>
          <p:nvPr/>
        </p:nvPicPr>
        <p:blipFill>
          <a:blip r:embed="rId3" cstate="print"/>
          <a:srcRect/>
          <a:stretch>
            <a:fillRect/>
          </a:stretch>
        </p:blipFill>
        <p:spPr bwMode="auto">
          <a:xfrm>
            <a:off x="8073484" y="1689409"/>
            <a:ext cx="3432020" cy="4491572"/>
          </a:xfrm>
          <a:prstGeom prst="rect">
            <a:avLst/>
          </a:prstGeom>
          <a:noFill/>
        </p:spPr>
      </p:pic>
    </p:spTree>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41282" y="849086"/>
            <a:ext cx="8709436" cy="5386090"/>
          </a:xfrm>
          <a:prstGeom prst="rect">
            <a:avLst/>
          </a:prstGeom>
          <a:noFill/>
        </p:spPr>
        <p:txBody>
          <a:bodyPr wrap="none" rtlCol="0">
            <a:spAutoFit/>
          </a:bodyPr>
          <a:lstStyle/>
          <a:p>
            <a:r>
              <a:rPr lang="en-US" sz="34400" dirty="0">
                <a:latin typeface="+mn-lt"/>
              </a:rPr>
              <a:t>AND</a:t>
            </a:r>
          </a:p>
        </p:txBody>
      </p:sp>
      <p:sp>
        <p:nvSpPr>
          <p:cNvPr id="5" name="Rectangle 4"/>
          <p:cNvSpPr/>
          <p:nvPr/>
        </p:nvSpPr>
        <p:spPr>
          <a:xfrm>
            <a:off x="2046082" y="239486"/>
            <a:ext cx="8325484" cy="830997"/>
          </a:xfrm>
          <a:prstGeom prst="rect">
            <a:avLst/>
          </a:prstGeom>
        </p:spPr>
        <p:txBody>
          <a:bodyPr wrap="none">
            <a:spAutoFit/>
          </a:bodyPr>
          <a:lstStyle/>
          <a:p>
            <a:r>
              <a:rPr lang="en-US" sz="4800" dirty="0"/>
              <a:t>Policy, Education, Institutions </a:t>
            </a:r>
          </a:p>
        </p:txBody>
      </p:sp>
      <p:sp>
        <p:nvSpPr>
          <p:cNvPr id="6" name="Rectangle 5"/>
          <p:cNvSpPr/>
          <p:nvPr/>
        </p:nvSpPr>
        <p:spPr>
          <a:xfrm>
            <a:off x="4027282" y="5802086"/>
            <a:ext cx="3782510" cy="830997"/>
          </a:xfrm>
          <a:prstGeom prst="rect">
            <a:avLst/>
          </a:prstGeom>
        </p:spPr>
        <p:txBody>
          <a:bodyPr wrap="none">
            <a:spAutoFit/>
          </a:bodyPr>
          <a:lstStyle/>
          <a:p>
            <a:r>
              <a:rPr lang="en-US" sz="4800" dirty="0"/>
              <a:t>Technologies</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20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Policy, Education, Institutions  or  Engineering </a:t>
            </a:r>
            <a:endParaRPr lang="en-US" dirty="0"/>
          </a:p>
        </p:txBody>
      </p:sp>
      <p:sp>
        <p:nvSpPr>
          <p:cNvPr id="3" name="Content Placeholder 2"/>
          <p:cNvSpPr>
            <a:spLocks noGrp="1"/>
          </p:cNvSpPr>
          <p:nvPr>
            <p:ph idx="1"/>
          </p:nvPr>
        </p:nvSpPr>
        <p:spPr/>
        <p:txBody>
          <a:bodyPr/>
          <a:lstStyle/>
          <a:p>
            <a:r>
              <a:rPr lang="en-US" dirty="0"/>
              <a:t>You can sometimes compensate for poor engineering by providing more inputs</a:t>
            </a:r>
          </a:p>
          <a:p>
            <a:pPr lvl="1"/>
            <a:r>
              <a:rPr lang="en-US" dirty="0"/>
              <a:t>Energy – fossil fuels</a:t>
            </a:r>
          </a:p>
          <a:p>
            <a:pPr lvl="1"/>
            <a:r>
              <a:rPr lang="en-US" dirty="0"/>
              <a:t>Education</a:t>
            </a:r>
          </a:p>
          <a:p>
            <a:pPr lvl="1"/>
            <a:r>
              <a:rPr lang="en-US" dirty="0"/>
              <a:t>Money</a:t>
            </a:r>
          </a:p>
          <a:p>
            <a:pPr lvl="1"/>
            <a:r>
              <a:rPr lang="en-US" dirty="0"/>
              <a:t>Management</a:t>
            </a:r>
          </a:p>
          <a:p>
            <a:pPr lvl="1"/>
            <a:r>
              <a:rPr lang="en-US" dirty="0"/>
              <a:t>Labor</a:t>
            </a:r>
          </a:p>
          <a:p>
            <a:r>
              <a:rPr lang="en-US" dirty="0"/>
              <a:t>You can sometimes reduce this burden on society by improving the technologies</a:t>
            </a:r>
          </a:p>
          <a:p>
            <a:r>
              <a:rPr lang="en-US" dirty="0"/>
              <a:t>These factors are multipliers!!!!</a:t>
            </a:r>
          </a:p>
        </p:txBody>
      </p:sp>
      <p:grpSp>
        <p:nvGrpSpPr>
          <p:cNvPr id="6" name="Group 5"/>
          <p:cNvGrpSpPr/>
          <p:nvPr/>
        </p:nvGrpSpPr>
        <p:grpSpPr>
          <a:xfrm>
            <a:off x="7639683" y="415379"/>
            <a:ext cx="1083951" cy="769441"/>
            <a:chOff x="5126480" y="752272"/>
            <a:chExt cx="1083951" cy="769441"/>
          </a:xfrm>
        </p:grpSpPr>
        <p:sp>
          <p:nvSpPr>
            <p:cNvPr id="5" name="Rectangle 4"/>
            <p:cNvSpPr/>
            <p:nvPr/>
          </p:nvSpPr>
          <p:spPr>
            <a:xfrm>
              <a:off x="5334000" y="990600"/>
              <a:ext cx="609600" cy="381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5126480" y="752272"/>
              <a:ext cx="1083951" cy="769441"/>
            </a:xfrm>
            <a:prstGeom prst="rect">
              <a:avLst/>
            </a:prstGeom>
            <a:noFill/>
          </p:spPr>
          <p:txBody>
            <a:bodyPr wrap="square">
              <a:spAutoFit/>
            </a:bodyPr>
            <a:lstStyle/>
            <a:p>
              <a:r>
                <a:rPr lang="en-US" sz="4400" b="1" kern="0" dirty="0">
                  <a:solidFill>
                    <a:srgbClr val="00005A"/>
                  </a:solidFill>
                  <a:latin typeface="Candara"/>
                  <a:ea typeface="+mj-ea"/>
                  <a:cs typeface="+mj-cs"/>
                </a:rPr>
                <a:t>and</a:t>
              </a:r>
              <a:endParaRPr lang="en-US" dirty="0"/>
            </a:p>
          </p:txBody>
        </p:sp>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1000"/>
                                        <p:tgtEl>
                                          <p:spTgt spid="6"/>
                                        </p:tgtEl>
                                      </p:cBhvr>
                                    </p:animEffect>
                                  </p:childTnLst>
                                </p:cTn>
                              </p:par>
                            </p:childTnLst>
                          </p:cTn>
                        </p:par>
                        <p:par>
                          <p:cTn id="8" fill="hold">
                            <p:stCondLst>
                              <p:cond delay="1000"/>
                            </p:stCondLst>
                            <p:childTnLst>
                              <p:par>
                                <p:cTn id="9" presetID="26" presetClass="emph" presetSubtype="0" fill="hold" nodeType="afterEffect">
                                  <p:stCondLst>
                                    <p:cond delay="0"/>
                                  </p:stCondLst>
                                  <p:childTnLst>
                                    <p:animEffect transition="out" filter="fade">
                                      <p:cBhvr>
                                        <p:cTn id="10" dur="500" tmFilter="0, 0; .2, .5; .8, .5; 1, 0"/>
                                        <p:tgtEl>
                                          <p:spTgt spid="6"/>
                                        </p:tgtEl>
                                      </p:cBhvr>
                                    </p:animEffect>
                                    <p:animScale>
                                      <p:cBhvr>
                                        <p:cTn id="11" dur="250" autoRev="1" fill="hold"/>
                                        <p:tgtEl>
                                          <p:spTgt spid="6"/>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These factors are multipliers!!!!</a:t>
            </a:r>
          </a:p>
        </p:txBody>
      </p:sp>
      <p:sp>
        <p:nvSpPr>
          <p:cNvPr id="4" name="TextBox 3"/>
          <p:cNvSpPr txBox="1"/>
          <p:nvPr/>
        </p:nvSpPr>
        <p:spPr>
          <a:xfrm>
            <a:off x="939237" y="2393484"/>
            <a:ext cx="10724411" cy="2246769"/>
          </a:xfrm>
          <a:prstGeom prst="rect">
            <a:avLst/>
          </a:prstGeom>
          <a:noFill/>
        </p:spPr>
        <p:txBody>
          <a:bodyPr wrap="none" rtlCol="0">
            <a:spAutoFit/>
          </a:bodyPr>
          <a:lstStyle/>
          <a:p>
            <a:pPr algn="ctr"/>
            <a:r>
              <a:rPr lang="en-US" sz="14000" dirty="0"/>
              <a:t>1x1x</a:t>
            </a:r>
            <a:r>
              <a:rPr lang="en-US" sz="14000" dirty="0">
                <a:solidFill>
                  <a:srgbClr val="008000"/>
                </a:solidFill>
              </a:rPr>
              <a:t>1</a:t>
            </a:r>
            <a:r>
              <a:rPr lang="en-US" sz="14000" dirty="0"/>
              <a:t>x1x1x</a:t>
            </a:r>
            <a:r>
              <a:rPr lang="en-US" sz="14000" dirty="0">
                <a:solidFill>
                  <a:schemeClr val="accent1"/>
                </a:solidFill>
              </a:rPr>
              <a:t>0</a:t>
            </a:r>
            <a:r>
              <a:rPr lang="en-US" sz="14000" dirty="0"/>
              <a:t>=0</a:t>
            </a:r>
          </a:p>
        </p:txBody>
      </p:sp>
      <p:sp>
        <p:nvSpPr>
          <p:cNvPr id="5" name="Rectangle 4"/>
          <p:cNvSpPr/>
          <p:nvPr/>
        </p:nvSpPr>
        <p:spPr>
          <a:xfrm>
            <a:off x="815042" y="1981200"/>
            <a:ext cx="10972800" cy="523220"/>
          </a:xfrm>
          <a:prstGeom prst="rect">
            <a:avLst/>
          </a:prstGeom>
        </p:spPr>
        <p:txBody>
          <a:bodyPr wrap="square">
            <a:spAutoFit/>
          </a:bodyPr>
          <a:lstStyle/>
          <a:p>
            <a:pPr marL="0" lvl="1" algn="ctr"/>
            <a:r>
              <a:rPr lang="en-US" sz="2800" dirty="0"/>
              <a:t>Energy x Education x </a:t>
            </a:r>
            <a:r>
              <a:rPr lang="en-US" sz="2800" dirty="0">
                <a:solidFill>
                  <a:srgbClr val="008000"/>
                </a:solidFill>
              </a:rPr>
              <a:t>Money</a:t>
            </a:r>
            <a:r>
              <a:rPr lang="en-US" sz="2800" dirty="0"/>
              <a:t> x Governance x Labor x </a:t>
            </a:r>
            <a:r>
              <a:rPr lang="en-US" sz="2800" dirty="0">
                <a:solidFill>
                  <a:schemeClr val="accent1"/>
                </a:solidFill>
              </a:rPr>
              <a:t>Technology</a:t>
            </a:r>
            <a:r>
              <a:rPr lang="en-US" sz="2800" dirty="0"/>
              <a:t> = ?</a:t>
            </a:r>
          </a:p>
        </p:txBody>
      </p:sp>
      <p:sp>
        <p:nvSpPr>
          <p:cNvPr id="6" name="TextBox 5"/>
          <p:cNvSpPr txBox="1"/>
          <p:nvPr/>
        </p:nvSpPr>
        <p:spPr>
          <a:xfrm>
            <a:off x="831034" y="4353581"/>
            <a:ext cx="10940816" cy="2246769"/>
          </a:xfrm>
          <a:prstGeom prst="rect">
            <a:avLst/>
          </a:prstGeom>
          <a:noFill/>
        </p:spPr>
        <p:txBody>
          <a:bodyPr wrap="none" rtlCol="0">
            <a:spAutoFit/>
          </a:bodyPr>
          <a:lstStyle/>
          <a:p>
            <a:pPr algn="ctr"/>
            <a:r>
              <a:rPr lang="en-US" sz="14000" dirty="0"/>
              <a:t>1x1x</a:t>
            </a:r>
            <a:r>
              <a:rPr lang="en-US" sz="14000" dirty="0">
                <a:solidFill>
                  <a:srgbClr val="008000"/>
                </a:solidFill>
              </a:rPr>
              <a:t>½</a:t>
            </a:r>
            <a:r>
              <a:rPr lang="en-US" sz="14000" dirty="0"/>
              <a:t>x1x1x</a:t>
            </a:r>
            <a:r>
              <a:rPr lang="en-US" sz="14000" dirty="0">
                <a:solidFill>
                  <a:schemeClr val="accent1"/>
                </a:solidFill>
              </a:rPr>
              <a:t>2</a:t>
            </a:r>
            <a:r>
              <a:rPr lang="en-US" sz="14000" dirty="0"/>
              <a:t>=1</a:t>
            </a:r>
          </a:p>
        </p:txBody>
      </p:sp>
    </p:spTree>
    <p:extLst>
      <p:ext uri="{BB962C8B-B14F-4D97-AF65-F5344CB8AC3E}">
        <p14:creationId xmlns:p14="http://schemas.microsoft.com/office/powerpoint/2010/main" val="31635415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noChangeArrowheads="1"/>
          </p:cNvPicPr>
          <p:nvPr/>
        </p:nvPicPr>
        <p:blipFill>
          <a:blip r:embed="rId3" cstate="print"/>
          <a:srcRect/>
          <a:stretch>
            <a:fillRect/>
          </a:stretch>
        </p:blipFill>
        <p:spPr bwMode="auto">
          <a:xfrm>
            <a:off x="1230086" y="0"/>
            <a:ext cx="9144000" cy="6858000"/>
          </a:xfrm>
          <a:prstGeom prst="rect">
            <a:avLst/>
          </a:prstGeom>
          <a:noFill/>
          <a:ln w="9525">
            <a:noFill/>
            <a:miter lim="800000"/>
            <a:headEnd/>
            <a:tailEnd/>
          </a:ln>
        </p:spPr>
      </p:pic>
      <p:sp>
        <p:nvSpPr>
          <p:cNvPr id="2" name="Title 1"/>
          <p:cNvSpPr>
            <a:spLocks noGrp="1"/>
          </p:cNvSpPr>
          <p:nvPr>
            <p:ph type="title"/>
          </p:nvPr>
        </p:nvSpPr>
        <p:spPr>
          <a:xfrm>
            <a:off x="2590800" y="228600"/>
            <a:ext cx="4191000" cy="1143000"/>
          </a:xfrm>
          <a:solidFill>
            <a:schemeClr val="bg1"/>
          </a:solidFill>
          <a:ln>
            <a:noFill/>
          </a:ln>
          <a:effectLst>
            <a:innerShdw blurRad="63500" dist="50800" dir="13500000">
              <a:prstClr val="black">
                <a:alpha val="50000"/>
              </a:prstClr>
            </a:inn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lstStyle/>
          <a:p>
            <a:r>
              <a:rPr lang="en-US" dirty="0"/>
              <a:t>Package Plants</a:t>
            </a:r>
          </a:p>
        </p:txBody>
      </p:sp>
      <p:sp>
        <p:nvSpPr>
          <p:cNvPr id="5" name="Rectangle 4"/>
          <p:cNvSpPr/>
          <p:nvPr/>
        </p:nvSpPr>
        <p:spPr>
          <a:xfrm>
            <a:off x="6400800" y="3962400"/>
            <a:ext cx="1371600" cy="2057400"/>
          </a:xfrm>
          <a:prstGeom prst="rect">
            <a:avLst/>
          </a:prstGeom>
          <a:noFill/>
          <a:ln w="635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30050" name="Picture 2"/>
          <p:cNvPicPr>
            <a:picLocks noChangeAspect="1" noChangeArrowheads="1"/>
          </p:cNvPicPr>
          <p:nvPr/>
        </p:nvPicPr>
        <p:blipFill>
          <a:blip r:embed="rId3" cstate="print"/>
          <a:srcRect/>
          <a:stretch>
            <a:fillRect/>
          </a:stretch>
        </p:blipFill>
        <p:spPr bwMode="auto">
          <a:xfrm>
            <a:off x="0" y="0"/>
            <a:ext cx="9144000" cy="6858000"/>
          </a:xfrm>
          <a:prstGeom prst="rect">
            <a:avLst/>
          </a:prstGeom>
          <a:noFill/>
          <a:ln w="9525">
            <a:noFill/>
            <a:miter lim="800000"/>
            <a:headEnd/>
            <a:tailEnd/>
          </a:ln>
        </p:spPr>
      </p:pic>
      <p:sp>
        <p:nvSpPr>
          <p:cNvPr id="9" name="Rectangle 8"/>
          <p:cNvSpPr/>
          <p:nvPr/>
        </p:nvSpPr>
        <p:spPr>
          <a:xfrm>
            <a:off x="6019800" y="3429000"/>
            <a:ext cx="1371600" cy="990600"/>
          </a:xfrm>
          <a:prstGeom prst="rect">
            <a:avLst/>
          </a:prstGeom>
          <a:noFill/>
          <a:ln w="635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p:cNvCxnSpPr/>
          <p:nvPr/>
        </p:nvCxnSpPr>
        <p:spPr>
          <a:xfrm flipV="1">
            <a:off x="0" y="4724400"/>
            <a:ext cx="9144000" cy="1752600"/>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3352800" y="152400"/>
            <a:ext cx="5537093" cy="584775"/>
          </a:xfrm>
          <a:prstGeom prst="rect">
            <a:avLst/>
          </a:prstGeom>
          <a:noFill/>
        </p:spPr>
        <p:txBody>
          <a:bodyPr wrap="none" rtlCol="0">
            <a:spAutoFit/>
          </a:bodyPr>
          <a:lstStyle/>
          <a:p>
            <a:r>
              <a:rPr lang="en-US" sz="3200" dirty="0"/>
              <a:t>Dominant Design Constraint?</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8"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4514" name="Picture 2" descr="https://lh3.googleusercontent.com/_QuLPZg3XMcE/TTs1YiX1B7I/AAAAAAAAYpc/q9gv_HSR7XQ/s576/DSC04809.JPG"/>
          <p:cNvPicPr>
            <a:picLocks noChangeAspect="1" noChangeArrowheads="1"/>
          </p:cNvPicPr>
          <p:nvPr/>
        </p:nvPicPr>
        <p:blipFill>
          <a:blip r:embed="rId2" cstate="print"/>
          <a:srcRect/>
          <a:stretch>
            <a:fillRect/>
          </a:stretch>
        </p:blipFill>
        <p:spPr bwMode="auto">
          <a:xfrm>
            <a:off x="2253342" y="1477733"/>
            <a:ext cx="7173687" cy="5380267"/>
          </a:xfrm>
          <a:prstGeom prst="rect">
            <a:avLst/>
          </a:prstGeom>
          <a:noFill/>
        </p:spPr>
      </p:pic>
      <p:sp>
        <p:nvSpPr>
          <p:cNvPr id="5" name="Rectangle 4"/>
          <p:cNvSpPr/>
          <p:nvPr/>
        </p:nvSpPr>
        <p:spPr>
          <a:xfrm>
            <a:off x="3320143" y="4167866"/>
            <a:ext cx="4191000" cy="2438400"/>
          </a:xfrm>
          <a:prstGeom prst="rect">
            <a:avLst/>
          </a:prstGeom>
          <a:noFill/>
          <a:ln w="635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99E9912-412D-46E2-A37B-BE0C2739A2A4}"/>
              </a:ext>
            </a:extLst>
          </p:cNvPr>
          <p:cNvSpPr>
            <a:spLocks noGrp="1"/>
          </p:cNvSpPr>
          <p:nvPr>
            <p:ph type="title"/>
          </p:nvPr>
        </p:nvSpPr>
        <p:spPr/>
        <p:txBody>
          <a:bodyPr/>
          <a:lstStyle/>
          <a:p>
            <a:r>
              <a:rPr lang="en-US" dirty="0"/>
              <a:t>Failure to design for energy efficiency</a:t>
            </a:r>
          </a:p>
        </p:txBody>
      </p:sp>
    </p:spTree>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8" name="Rectangle 4"/>
          <p:cNvSpPr>
            <a:spLocks noGrp="1" noChangeArrowheads="1"/>
          </p:cNvSpPr>
          <p:nvPr>
            <p:ph type="title"/>
          </p:nvPr>
        </p:nvSpPr>
        <p:spPr/>
        <p:txBody>
          <a:bodyPr/>
          <a:lstStyle/>
          <a:p>
            <a:r>
              <a:rPr lang="en-US" dirty="0"/>
              <a:t>Overview</a:t>
            </a:r>
          </a:p>
        </p:txBody>
      </p:sp>
      <p:sp>
        <p:nvSpPr>
          <p:cNvPr id="26629" name="Rectangle 5"/>
          <p:cNvSpPr>
            <a:spLocks noGrp="1" noChangeArrowheads="1"/>
          </p:cNvSpPr>
          <p:nvPr>
            <p:ph idx="1"/>
          </p:nvPr>
        </p:nvSpPr>
        <p:spPr>
          <a:xfrm>
            <a:off x="1751798" y="1600200"/>
            <a:ext cx="9654139" cy="4525963"/>
          </a:xfrm>
        </p:spPr>
        <p:txBody>
          <a:bodyPr/>
          <a:lstStyle/>
          <a:p>
            <a:r>
              <a:rPr lang="en-US" sz="4800" dirty="0"/>
              <a:t>Sustainable Development Goals</a:t>
            </a:r>
          </a:p>
          <a:p>
            <a:r>
              <a:rPr lang="en-US" sz="4800" dirty="0">
                <a:solidFill>
                  <a:schemeClr val="bg1">
                    <a:lumMod val="75000"/>
                  </a:schemeClr>
                </a:solidFill>
              </a:rPr>
              <a:t>The value of safe water on tap</a:t>
            </a:r>
          </a:p>
          <a:p>
            <a:r>
              <a:rPr lang="en-US" sz="4800" dirty="0">
                <a:solidFill>
                  <a:schemeClr val="bg1">
                    <a:lumMod val="75000"/>
                  </a:schemeClr>
                </a:solidFill>
              </a:rPr>
              <a:t>Intermittent Supplies </a:t>
            </a:r>
            <a:r>
              <a:rPr lang="en-US" sz="1800" dirty="0">
                <a:solidFill>
                  <a:schemeClr val="bg1">
                    <a:lumMod val="75000"/>
                  </a:schemeClr>
                </a:solidFill>
              </a:rPr>
              <a:t>(the spiral to failure or success)</a:t>
            </a:r>
            <a:endParaRPr lang="en-US" sz="4800" dirty="0">
              <a:solidFill>
                <a:schemeClr val="bg1">
                  <a:lumMod val="75000"/>
                </a:schemeClr>
              </a:solidFill>
            </a:endParaRPr>
          </a:p>
          <a:p>
            <a:r>
              <a:rPr lang="en-US" sz="4800" dirty="0">
                <a:solidFill>
                  <a:schemeClr val="bg1">
                    <a:lumMod val="75000"/>
                  </a:schemeClr>
                </a:solidFill>
              </a:rPr>
              <a:t>The technology is well developed</a:t>
            </a:r>
          </a:p>
          <a:p>
            <a:r>
              <a:rPr lang="en-US" sz="4800" dirty="0">
                <a:solidFill>
                  <a:schemeClr val="bg1">
                    <a:lumMod val="75000"/>
                  </a:schemeClr>
                </a:solidFill>
              </a:rPr>
              <a:t>A role for universities</a:t>
            </a:r>
          </a:p>
          <a:p>
            <a:endParaRPr lang="en-US" sz="4800" dirty="0"/>
          </a:p>
        </p:txBody>
      </p:sp>
      <p:pic>
        <p:nvPicPr>
          <p:cNvPr id="4" name="Picture 19" descr="Peru Kids">
            <a:hlinkClick r:id="rId3" action="ppaction://hlinksldjump"/>
          </p:cNvPr>
          <p:cNvPicPr>
            <a:picLocks noChangeAspect="1" noChangeArrowheads="1"/>
          </p:cNvPicPr>
          <p:nvPr/>
        </p:nvPicPr>
        <p:blipFill>
          <a:blip r:embed="rId4" cstate="print"/>
          <a:srcRect/>
          <a:stretch>
            <a:fillRect/>
          </a:stretch>
        </p:blipFill>
        <p:spPr bwMode="black">
          <a:xfrm>
            <a:off x="404949" y="2470304"/>
            <a:ext cx="440314" cy="641799"/>
          </a:xfrm>
          <a:prstGeom prst="rect">
            <a:avLst/>
          </a:prstGeom>
          <a:noFill/>
          <a:ln w="9525">
            <a:noFill/>
            <a:miter lim="800000"/>
            <a:headEnd/>
            <a:tailEnd/>
          </a:ln>
        </p:spPr>
      </p:pic>
      <p:pic>
        <p:nvPicPr>
          <p:cNvPr id="7" name="Picture 3">
            <a:hlinkClick r:id="rId5" action="ppaction://hlinksldjump"/>
          </p:cNvPr>
          <p:cNvPicPr>
            <a:picLocks noChangeAspect="1" noChangeArrowheads="1"/>
          </p:cNvPicPr>
          <p:nvPr/>
        </p:nvPicPr>
        <p:blipFill>
          <a:blip r:embed="rId6" cstate="screen"/>
          <a:srcRect/>
          <a:stretch>
            <a:fillRect/>
          </a:stretch>
        </p:blipFill>
        <p:spPr bwMode="auto">
          <a:xfrm>
            <a:off x="404949" y="4210808"/>
            <a:ext cx="970532" cy="727857"/>
          </a:xfrm>
          <a:prstGeom prst="rect">
            <a:avLst/>
          </a:prstGeom>
          <a:noFill/>
          <a:ln w="9525">
            <a:noFill/>
            <a:miter lim="800000"/>
            <a:headEnd/>
            <a:tailEnd/>
          </a:ln>
          <a:effectLst/>
        </p:spPr>
      </p:pic>
      <p:pic>
        <p:nvPicPr>
          <p:cNvPr id="158721" name="Picture 1">
            <a:hlinkClick r:id="rId7" action="ppaction://hlinksldjump"/>
          </p:cNvPr>
          <p:cNvPicPr>
            <a:picLocks noChangeAspect="1" noChangeArrowheads="1"/>
          </p:cNvPicPr>
          <p:nvPr/>
        </p:nvPicPr>
        <p:blipFill>
          <a:blip r:embed="rId8" cstate="print"/>
          <a:srcRect/>
          <a:stretch>
            <a:fillRect/>
          </a:stretch>
        </p:blipFill>
        <p:spPr bwMode="auto">
          <a:xfrm>
            <a:off x="404949" y="5116767"/>
            <a:ext cx="1174537" cy="727857"/>
          </a:xfrm>
          <a:prstGeom prst="rect">
            <a:avLst/>
          </a:prstGeom>
          <a:noFill/>
          <a:ln w="9525">
            <a:noFill/>
            <a:miter lim="800000"/>
            <a:headEnd/>
            <a:tailEnd/>
          </a:ln>
          <a:effectLst/>
        </p:spPr>
      </p:pic>
      <p:sp>
        <p:nvSpPr>
          <p:cNvPr id="2" name="TextBox 1">
            <a:extLst>
              <a:ext uri="{FF2B5EF4-FFF2-40B4-BE49-F238E27FC236}">
                <a16:creationId xmlns:a16="http://schemas.microsoft.com/office/drawing/2014/main" id="{B8E890F0-90F6-4FD7-8A96-4C69045DF255}"/>
              </a:ext>
            </a:extLst>
          </p:cNvPr>
          <p:cNvSpPr txBox="1"/>
          <p:nvPr/>
        </p:nvSpPr>
        <p:spPr>
          <a:xfrm>
            <a:off x="4641576" y="6499240"/>
            <a:ext cx="4721086" cy="400110"/>
          </a:xfrm>
          <a:prstGeom prst="rect">
            <a:avLst/>
          </a:prstGeom>
          <a:noFill/>
        </p:spPr>
        <p:txBody>
          <a:bodyPr wrap="square" rtlCol="0">
            <a:spAutoFit/>
          </a:bodyPr>
          <a:lstStyle/>
          <a:p>
            <a:r>
              <a:rPr lang="en-US" sz="2000" dirty="0">
                <a:solidFill>
                  <a:schemeClr val="bg1">
                    <a:lumMod val="75000"/>
                  </a:schemeClr>
                </a:solidFill>
              </a:rPr>
              <a:t>Ctrl + click the pictures to go each section!</a:t>
            </a:r>
          </a:p>
        </p:txBody>
      </p:sp>
      <p:pic>
        <p:nvPicPr>
          <p:cNvPr id="9" name="Picture 6" descr="Image result for sustainable development goals water and sanitation">
            <a:extLst>
              <a:ext uri="{FF2B5EF4-FFF2-40B4-BE49-F238E27FC236}">
                <a16:creationId xmlns:a16="http://schemas.microsoft.com/office/drawing/2014/main" id="{A12F8E12-CB2E-49FE-975D-B49FF47914ED}"/>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04949" y="1735067"/>
            <a:ext cx="641799" cy="641799"/>
          </a:xfrm>
          <a:prstGeom prst="rect">
            <a:avLst/>
          </a:prstGeom>
          <a:noFill/>
          <a:extLst>
            <a:ext uri="{909E8E84-426E-40DD-AFC4-6F175D3DCCD1}">
              <a14:hiddenFill xmlns:a14="http://schemas.microsoft.com/office/drawing/2010/main">
                <a:solidFill>
                  <a:srgbClr val="FFFFFF"/>
                </a:solidFill>
              </a14:hiddenFill>
            </a:ext>
          </a:extLst>
        </p:spPr>
      </p:pic>
      <p:pic>
        <p:nvPicPr>
          <p:cNvPr id="10" name="Shape 99" descr="http://texas-slab-leak-repair.com/yahoo_site_admin/assets/images/slab-leak.242134202_std.jpg">
            <a:hlinkClick r:id="rId10" action="ppaction://hlinksldjump"/>
            <a:extLst>
              <a:ext uri="{FF2B5EF4-FFF2-40B4-BE49-F238E27FC236}">
                <a16:creationId xmlns:a16="http://schemas.microsoft.com/office/drawing/2014/main" id="{C3093B06-C3B1-4A4C-AF88-A24078A4DF84}"/>
              </a:ext>
            </a:extLst>
          </p:cNvPr>
          <p:cNvPicPr preferRelativeResize="0"/>
          <p:nvPr/>
        </p:nvPicPr>
        <p:blipFill rotWithShape="1">
          <a:blip r:embed="rId11">
            <a:alphaModFix/>
          </a:blip>
          <a:srcRect t="3548" b="10398"/>
          <a:stretch/>
        </p:blipFill>
        <p:spPr>
          <a:xfrm>
            <a:off x="404949" y="3297211"/>
            <a:ext cx="681532" cy="735495"/>
          </a:xfrm>
          <a:prstGeom prst="rect">
            <a:avLst/>
          </a:prstGeom>
          <a:noFill/>
          <a:ln>
            <a:noFill/>
          </a:ln>
        </p:spPr>
      </p:pic>
    </p:spTree>
    <p:extLst>
      <p:ext uri="{BB962C8B-B14F-4D97-AF65-F5344CB8AC3E}">
        <p14:creationId xmlns:p14="http://schemas.microsoft.com/office/powerpoint/2010/main" val="3936707893"/>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Failure to design for the Operator</a:t>
            </a:r>
          </a:p>
        </p:txBody>
      </p:sp>
      <p:pic>
        <p:nvPicPr>
          <p:cNvPr id="905218" name="Picture 2" descr="https://lh3.googleusercontent.com/_QuLPZg3XMcE/TTz3kuiY2nI/AAAAAAAAbmY/o12wSHakp6c/s576/AguaClara%20Honduras%20Trip%202011%20212.jpg"/>
          <p:cNvPicPr>
            <a:picLocks noChangeAspect="1" noChangeArrowheads="1"/>
          </p:cNvPicPr>
          <p:nvPr/>
        </p:nvPicPr>
        <p:blipFill>
          <a:blip r:embed="rId2" cstate="print"/>
          <a:srcRect/>
          <a:stretch>
            <a:fillRect/>
          </a:stretch>
        </p:blipFill>
        <p:spPr bwMode="auto">
          <a:xfrm>
            <a:off x="2267859" y="1513114"/>
            <a:ext cx="7126512" cy="5344886"/>
          </a:xfrm>
          <a:prstGeom prst="rect">
            <a:avLst/>
          </a:prstGeom>
          <a:noFill/>
        </p:spPr>
      </p:pic>
    </p:spTree>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Failure to design for the Operator</a:t>
            </a:r>
          </a:p>
        </p:txBody>
      </p:sp>
      <p:pic>
        <p:nvPicPr>
          <p:cNvPr id="905224" name="Picture 8" descr="https://lh5.googleusercontent.com/_QuLPZg3XMcE/TTs1cpaDH3I/AAAAAAAAYqE/22xNoQCNwQ0/s576/DSC04814.JPG"/>
          <p:cNvPicPr>
            <a:picLocks noChangeAspect="1" noChangeArrowheads="1"/>
          </p:cNvPicPr>
          <p:nvPr/>
        </p:nvPicPr>
        <p:blipFill>
          <a:blip r:embed="rId2" cstate="print"/>
          <a:srcRect/>
          <a:stretch>
            <a:fillRect/>
          </a:stretch>
        </p:blipFill>
        <p:spPr bwMode="auto">
          <a:xfrm>
            <a:off x="2438403" y="1502229"/>
            <a:ext cx="7141026" cy="5355771"/>
          </a:xfrm>
          <a:prstGeom prst="rect">
            <a:avLst/>
          </a:prstGeom>
          <a:noFill/>
        </p:spPr>
      </p:pic>
    </p:spTree>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Failure to design for the Operator</a:t>
            </a:r>
          </a:p>
        </p:txBody>
      </p:sp>
      <p:pic>
        <p:nvPicPr>
          <p:cNvPr id="905222" name="Picture 6" descr="https://lh6.googleusercontent.com/_QuLPZg3XMcE/TTs1ZnPcHOI/AAAAAAAAYpk/xJP6Mzg0Chc/s576/DSC04810.JPG"/>
          <p:cNvPicPr>
            <a:picLocks noChangeAspect="1" noChangeArrowheads="1"/>
          </p:cNvPicPr>
          <p:nvPr/>
        </p:nvPicPr>
        <p:blipFill>
          <a:blip r:embed="rId2" cstate="print"/>
          <a:srcRect/>
          <a:stretch>
            <a:fillRect/>
          </a:stretch>
        </p:blipFill>
        <p:spPr bwMode="auto">
          <a:xfrm>
            <a:off x="2685143" y="1523999"/>
            <a:ext cx="7111999" cy="5334001"/>
          </a:xfrm>
          <a:prstGeom prst="rect">
            <a:avLst/>
          </a:prstGeom>
          <a:noFill/>
        </p:spPr>
      </p:pic>
    </p:spTree>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8" name="Rectangle 4"/>
          <p:cNvSpPr>
            <a:spLocks noGrp="1" noChangeArrowheads="1"/>
          </p:cNvSpPr>
          <p:nvPr>
            <p:ph type="title"/>
          </p:nvPr>
        </p:nvSpPr>
        <p:spPr/>
        <p:txBody>
          <a:bodyPr/>
          <a:lstStyle/>
          <a:p>
            <a:r>
              <a:rPr lang="en-US" dirty="0"/>
              <a:t>Overview</a:t>
            </a:r>
          </a:p>
        </p:txBody>
      </p:sp>
      <p:sp>
        <p:nvSpPr>
          <p:cNvPr id="26629" name="Rectangle 5"/>
          <p:cNvSpPr>
            <a:spLocks noGrp="1" noChangeArrowheads="1"/>
          </p:cNvSpPr>
          <p:nvPr>
            <p:ph idx="1"/>
          </p:nvPr>
        </p:nvSpPr>
        <p:spPr>
          <a:xfrm>
            <a:off x="1751798" y="1600200"/>
            <a:ext cx="9654139" cy="4525963"/>
          </a:xfrm>
        </p:spPr>
        <p:txBody>
          <a:bodyPr/>
          <a:lstStyle/>
          <a:p>
            <a:r>
              <a:rPr lang="en-US" sz="4800" dirty="0">
                <a:solidFill>
                  <a:schemeClr val="bg1">
                    <a:lumMod val="75000"/>
                  </a:schemeClr>
                </a:solidFill>
              </a:rPr>
              <a:t>Sustainable Development Goals</a:t>
            </a:r>
          </a:p>
          <a:p>
            <a:r>
              <a:rPr lang="en-US" sz="4800" dirty="0">
                <a:solidFill>
                  <a:schemeClr val="bg1">
                    <a:lumMod val="75000"/>
                  </a:schemeClr>
                </a:solidFill>
              </a:rPr>
              <a:t>The value of safe water on tap</a:t>
            </a:r>
          </a:p>
          <a:p>
            <a:r>
              <a:rPr lang="en-US" sz="4800" dirty="0">
                <a:solidFill>
                  <a:schemeClr val="bg1">
                    <a:lumMod val="75000"/>
                  </a:schemeClr>
                </a:solidFill>
              </a:rPr>
              <a:t>Intermittent Supplies </a:t>
            </a:r>
            <a:r>
              <a:rPr lang="en-US" sz="1800" dirty="0">
                <a:solidFill>
                  <a:schemeClr val="bg1">
                    <a:lumMod val="75000"/>
                  </a:schemeClr>
                </a:solidFill>
              </a:rPr>
              <a:t>(the spiral to failure or success)</a:t>
            </a:r>
            <a:endParaRPr lang="en-US" sz="4800" dirty="0">
              <a:solidFill>
                <a:schemeClr val="bg1">
                  <a:lumMod val="75000"/>
                </a:schemeClr>
              </a:solidFill>
            </a:endParaRPr>
          </a:p>
          <a:p>
            <a:r>
              <a:rPr lang="en-US" sz="4800" dirty="0">
                <a:solidFill>
                  <a:schemeClr val="bg1">
                    <a:lumMod val="75000"/>
                  </a:schemeClr>
                </a:solidFill>
              </a:rPr>
              <a:t>The technology is well developed</a:t>
            </a:r>
          </a:p>
          <a:p>
            <a:r>
              <a:rPr lang="en-US" sz="4800" dirty="0"/>
              <a:t>A role for universities</a:t>
            </a:r>
          </a:p>
          <a:p>
            <a:endParaRPr lang="en-US" sz="4800" dirty="0"/>
          </a:p>
        </p:txBody>
      </p:sp>
      <p:pic>
        <p:nvPicPr>
          <p:cNvPr id="4" name="Picture 19" descr="Peru Kids">
            <a:hlinkClick r:id="rId3" action="ppaction://hlinksldjump"/>
          </p:cNvPr>
          <p:cNvPicPr>
            <a:picLocks noChangeAspect="1" noChangeArrowheads="1"/>
          </p:cNvPicPr>
          <p:nvPr/>
        </p:nvPicPr>
        <p:blipFill>
          <a:blip r:embed="rId4" cstate="print"/>
          <a:srcRect/>
          <a:stretch>
            <a:fillRect/>
          </a:stretch>
        </p:blipFill>
        <p:spPr bwMode="black">
          <a:xfrm>
            <a:off x="404949" y="2470304"/>
            <a:ext cx="440314" cy="641799"/>
          </a:xfrm>
          <a:prstGeom prst="rect">
            <a:avLst/>
          </a:prstGeom>
          <a:noFill/>
          <a:ln w="9525">
            <a:noFill/>
            <a:miter lim="800000"/>
            <a:headEnd/>
            <a:tailEnd/>
          </a:ln>
        </p:spPr>
      </p:pic>
      <p:pic>
        <p:nvPicPr>
          <p:cNvPr id="7" name="Picture 3">
            <a:hlinkClick r:id="rId5" action="ppaction://hlinksldjump"/>
          </p:cNvPr>
          <p:cNvPicPr>
            <a:picLocks noChangeAspect="1" noChangeArrowheads="1"/>
          </p:cNvPicPr>
          <p:nvPr/>
        </p:nvPicPr>
        <p:blipFill>
          <a:blip r:embed="rId6" cstate="screen"/>
          <a:srcRect/>
          <a:stretch>
            <a:fillRect/>
          </a:stretch>
        </p:blipFill>
        <p:spPr bwMode="auto">
          <a:xfrm>
            <a:off x="404949" y="4210808"/>
            <a:ext cx="970532" cy="727857"/>
          </a:xfrm>
          <a:prstGeom prst="rect">
            <a:avLst/>
          </a:prstGeom>
          <a:noFill/>
          <a:ln w="9525">
            <a:noFill/>
            <a:miter lim="800000"/>
            <a:headEnd/>
            <a:tailEnd/>
          </a:ln>
          <a:effectLst/>
        </p:spPr>
      </p:pic>
      <p:pic>
        <p:nvPicPr>
          <p:cNvPr id="158721" name="Picture 1">
            <a:hlinkClick r:id="rId7" action="ppaction://hlinksldjump"/>
          </p:cNvPr>
          <p:cNvPicPr>
            <a:picLocks noChangeAspect="1" noChangeArrowheads="1"/>
          </p:cNvPicPr>
          <p:nvPr/>
        </p:nvPicPr>
        <p:blipFill>
          <a:blip r:embed="rId8" cstate="print"/>
          <a:srcRect/>
          <a:stretch>
            <a:fillRect/>
          </a:stretch>
        </p:blipFill>
        <p:spPr bwMode="auto">
          <a:xfrm>
            <a:off x="404949" y="5116767"/>
            <a:ext cx="1174537" cy="727857"/>
          </a:xfrm>
          <a:prstGeom prst="rect">
            <a:avLst/>
          </a:prstGeom>
          <a:noFill/>
          <a:ln w="9525">
            <a:noFill/>
            <a:miter lim="800000"/>
            <a:headEnd/>
            <a:tailEnd/>
          </a:ln>
          <a:effectLst/>
        </p:spPr>
      </p:pic>
      <p:sp>
        <p:nvSpPr>
          <p:cNvPr id="2" name="TextBox 1">
            <a:extLst>
              <a:ext uri="{FF2B5EF4-FFF2-40B4-BE49-F238E27FC236}">
                <a16:creationId xmlns:a16="http://schemas.microsoft.com/office/drawing/2014/main" id="{B8E890F0-90F6-4FD7-8A96-4C69045DF255}"/>
              </a:ext>
            </a:extLst>
          </p:cNvPr>
          <p:cNvSpPr txBox="1"/>
          <p:nvPr/>
        </p:nvSpPr>
        <p:spPr>
          <a:xfrm>
            <a:off x="4641576" y="6499240"/>
            <a:ext cx="4721086" cy="400110"/>
          </a:xfrm>
          <a:prstGeom prst="rect">
            <a:avLst/>
          </a:prstGeom>
          <a:noFill/>
        </p:spPr>
        <p:txBody>
          <a:bodyPr wrap="square" rtlCol="0">
            <a:spAutoFit/>
          </a:bodyPr>
          <a:lstStyle/>
          <a:p>
            <a:r>
              <a:rPr lang="en-US" sz="2000" dirty="0">
                <a:solidFill>
                  <a:schemeClr val="bg1">
                    <a:lumMod val="75000"/>
                  </a:schemeClr>
                </a:solidFill>
              </a:rPr>
              <a:t>Ctrl + click the pictures to go each section!</a:t>
            </a:r>
          </a:p>
        </p:txBody>
      </p:sp>
      <p:pic>
        <p:nvPicPr>
          <p:cNvPr id="9" name="Picture 6" descr="Image result for sustainable development goals water and sanitation">
            <a:extLst>
              <a:ext uri="{FF2B5EF4-FFF2-40B4-BE49-F238E27FC236}">
                <a16:creationId xmlns:a16="http://schemas.microsoft.com/office/drawing/2014/main" id="{A12F8E12-CB2E-49FE-975D-B49FF47914ED}"/>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04949" y="1735067"/>
            <a:ext cx="641799" cy="641799"/>
          </a:xfrm>
          <a:prstGeom prst="rect">
            <a:avLst/>
          </a:prstGeom>
          <a:noFill/>
          <a:extLst>
            <a:ext uri="{909E8E84-426E-40DD-AFC4-6F175D3DCCD1}">
              <a14:hiddenFill xmlns:a14="http://schemas.microsoft.com/office/drawing/2010/main">
                <a:solidFill>
                  <a:srgbClr val="FFFFFF"/>
                </a:solidFill>
              </a14:hiddenFill>
            </a:ext>
          </a:extLst>
        </p:spPr>
      </p:pic>
      <p:pic>
        <p:nvPicPr>
          <p:cNvPr id="10" name="Shape 99" descr="http://texas-slab-leak-repair.com/yahoo_site_admin/assets/images/slab-leak.242134202_std.jpg">
            <a:hlinkClick r:id="rId10" action="ppaction://hlinksldjump"/>
            <a:extLst>
              <a:ext uri="{FF2B5EF4-FFF2-40B4-BE49-F238E27FC236}">
                <a16:creationId xmlns:a16="http://schemas.microsoft.com/office/drawing/2014/main" id="{C3093B06-C3B1-4A4C-AF88-A24078A4DF84}"/>
              </a:ext>
            </a:extLst>
          </p:cNvPr>
          <p:cNvPicPr preferRelativeResize="0"/>
          <p:nvPr/>
        </p:nvPicPr>
        <p:blipFill rotWithShape="1">
          <a:blip r:embed="rId11">
            <a:alphaModFix/>
          </a:blip>
          <a:srcRect t="3548" b="10398"/>
          <a:stretch/>
        </p:blipFill>
        <p:spPr>
          <a:xfrm>
            <a:off x="404949" y="3297211"/>
            <a:ext cx="681532" cy="735495"/>
          </a:xfrm>
          <a:prstGeom prst="rect">
            <a:avLst/>
          </a:prstGeom>
          <a:noFill/>
          <a:ln>
            <a:noFill/>
          </a:ln>
        </p:spPr>
      </p:pic>
    </p:spTree>
    <p:extLst>
      <p:ext uri="{BB962C8B-B14F-4D97-AF65-F5344CB8AC3E}">
        <p14:creationId xmlns:p14="http://schemas.microsoft.com/office/powerpoint/2010/main" val="3310925179"/>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ChangeArrowheads="1"/>
          </p:cNvSpPr>
          <p:nvPr>
            <p:ph type="title"/>
          </p:nvPr>
        </p:nvSpPr>
        <p:spPr/>
        <p:txBody>
          <a:bodyPr/>
          <a:lstStyle/>
          <a:p>
            <a:r>
              <a:rPr lang="en-US"/>
              <a:t>A Role for Universities</a:t>
            </a:r>
          </a:p>
        </p:txBody>
      </p:sp>
      <p:sp>
        <p:nvSpPr>
          <p:cNvPr id="100355" name="Rectangle 3"/>
          <p:cNvSpPr>
            <a:spLocks noGrp="1" noChangeArrowheads="1"/>
          </p:cNvSpPr>
          <p:nvPr>
            <p:ph idx="1"/>
          </p:nvPr>
        </p:nvSpPr>
        <p:spPr/>
        <p:txBody>
          <a:bodyPr/>
          <a:lstStyle/>
          <a:p>
            <a:r>
              <a:rPr lang="en-US" dirty="0"/>
              <a:t>Develop new knowledge</a:t>
            </a:r>
          </a:p>
          <a:p>
            <a:r>
              <a:rPr lang="en-US" dirty="0"/>
              <a:t>Test the designs in pilot scale field trials</a:t>
            </a:r>
          </a:p>
          <a:p>
            <a:r>
              <a:rPr lang="en-US" dirty="0"/>
              <a:t>Make that knowledge available to the global community</a:t>
            </a:r>
          </a:p>
          <a:p>
            <a:r>
              <a:rPr lang="en-US" dirty="0"/>
              <a:t>Open source engineering!</a:t>
            </a:r>
          </a:p>
          <a:p>
            <a:r>
              <a:rPr lang="en-US" dirty="0"/>
              <a:t>Capacity building: training the trainers</a:t>
            </a:r>
          </a:p>
          <a:p>
            <a:r>
              <a:rPr lang="en-US" dirty="0"/>
              <a:t>Bring the power of automation to engineering design </a:t>
            </a:r>
            <a:r>
              <a:rPr lang="en-US" sz="2400" dirty="0"/>
              <a:t>(Take Henry Ford’s idea out of the realm of widgets and into the realm of knowledge)</a:t>
            </a:r>
            <a:endParaRPr lang="en-US" dirty="0"/>
          </a:p>
        </p:txBody>
      </p:sp>
    </p:spTree>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Donut 6"/>
          <p:cNvSpPr/>
          <p:nvPr/>
        </p:nvSpPr>
        <p:spPr>
          <a:xfrm>
            <a:off x="2590800" y="2041591"/>
            <a:ext cx="6934200" cy="4407572"/>
          </a:xfrm>
          <a:prstGeom prst="donut">
            <a:avLst>
              <a:gd name="adj" fmla="val 9542"/>
            </a:avLst>
          </a:prstGeom>
          <a:gradFill>
            <a:gsLst>
              <a:gs pos="0">
                <a:srgbClr val="C00000"/>
              </a:gs>
              <a:gs pos="100000">
                <a:srgbClr val="0000FF"/>
              </a:gs>
            </a:gsLst>
            <a:lin ang="48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p:cNvSpPr>
            <a:spLocks noGrp="1"/>
          </p:cNvSpPr>
          <p:nvPr>
            <p:ph type="title"/>
          </p:nvPr>
        </p:nvSpPr>
        <p:spPr/>
        <p:txBody>
          <a:bodyPr/>
          <a:lstStyle/>
          <a:p>
            <a:r>
              <a:rPr lang="en-US" dirty="0"/>
              <a:t>Open-Source University-based Research and Development</a:t>
            </a:r>
            <a:endParaRPr lang="en-US" dirty="0">
              <a:solidFill>
                <a:schemeClr val="tx2">
                  <a:lumMod val="75000"/>
                  <a:lumOff val="25000"/>
                </a:schemeClr>
              </a:solidFill>
            </a:endParaRPr>
          </a:p>
        </p:txBody>
      </p:sp>
      <p:pic>
        <p:nvPicPr>
          <p:cNvPr id="6" name="Picture 6" descr="https://lh6.googleusercontent.com/-yIZLpBV3880/UiTxm2xRPgI/AAAAAAAAsAo/VpLh3A_cLr8/w1124-h749-no/IMG_0803cl.jpg"/>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6262664" y="4904842"/>
            <a:ext cx="2926080" cy="1953158"/>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8321632" y="2075599"/>
            <a:ext cx="1527982" cy="369332"/>
          </a:xfrm>
          <a:prstGeom prst="rect">
            <a:avLst/>
          </a:prstGeom>
          <a:noFill/>
        </p:spPr>
        <p:txBody>
          <a:bodyPr wrap="none" rtlCol="0">
            <a:spAutoFit/>
          </a:bodyPr>
          <a:lstStyle/>
          <a:p>
            <a:r>
              <a:rPr lang="en-US" sz="1800" dirty="0">
                <a:solidFill>
                  <a:srgbClr val="B31B1B"/>
                </a:solidFill>
                <a:latin typeface="+mn-lt"/>
              </a:rPr>
              <a:t>Design Studio</a:t>
            </a:r>
          </a:p>
        </p:txBody>
      </p:sp>
      <p:pic>
        <p:nvPicPr>
          <p:cNvPr id="10" name="Girl with glass of water.wm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2971800" y="4833682"/>
            <a:ext cx="2743583" cy="1829055"/>
          </a:xfrm>
          <a:prstGeom prst="ellipse">
            <a:avLst/>
          </a:prstGeom>
          <a:ln>
            <a:noFill/>
          </a:ln>
          <a:effectLst>
            <a:softEdge rad="112500"/>
          </a:effectLst>
        </p:spPr>
      </p:pic>
      <p:sp>
        <p:nvSpPr>
          <p:cNvPr id="11" name="TextBox 10"/>
          <p:cNvSpPr txBox="1"/>
          <p:nvPr/>
        </p:nvSpPr>
        <p:spPr>
          <a:xfrm>
            <a:off x="6057900" y="4720176"/>
            <a:ext cx="2717411" cy="369332"/>
          </a:xfrm>
          <a:prstGeom prst="rect">
            <a:avLst/>
          </a:prstGeom>
          <a:noFill/>
        </p:spPr>
        <p:txBody>
          <a:bodyPr wrap="none" rtlCol="0">
            <a:spAutoFit/>
          </a:bodyPr>
          <a:lstStyle/>
          <a:p>
            <a:r>
              <a:rPr lang="en-US" sz="1800" dirty="0">
                <a:solidFill>
                  <a:srgbClr val="0000FF"/>
                </a:solidFill>
                <a:latin typeface="+mn-lt"/>
              </a:rPr>
              <a:t>Sustainable Infrastructure</a:t>
            </a:r>
          </a:p>
        </p:txBody>
      </p:sp>
      <p:sp>
        <p:nvSpPr>
          <p:cNvPr id="12" name="TextBox 11"/>
          <p:cNvSpPr txBox="1"/>
          <p:nvPr/>
        </p:nvSpPr>
        <p:spPr>
          <a:xfrm>
            <a:off x="5517286" y="1549147"/>
            <a:ext cx="1519968" cy="369332"/>
          </a:xfrm>
          <a:prstGeom prst="rect">
            <a:avLst/>
          </a:prstGeom>
          <a:noFill/>
        </p:spPr>
        <p:txBody>
          <a:bodyPr wrap="none" rtlCol="0">
            <a:spAutoFit/>
          </a:bodyPr>
          <a:lstStyle/>
          <a:p>
            <a:r>
              <a:rPr lang="en-US" sz="1800" dirty="0">
                <a:solidFill>
                  <a:srgbClr val="B31B1B"/>
                </a:solidFill>
                <a:latin typeface="+mn-lt"/>
              </a:rPr>
              <a:t>New Theories</a:t>
            </a:r>
          </a:p>
        </p:txBody>
      </p:sp>
      <p:sp>
        <p:nvSpPr>
          <p:cNvPr id="13" name="TextBox 12"/>
          <p:cNvSpPr txBox="1"/>
          <p:nvPr/>
        </p:nvSpPr>
        <p:spPr>
          <a:xfrm>
            <a:off x="2144048" y="1795368"/>
            <a:ext cx="2114681" cy="369332"/>
          </a:xfrm>
          <a:prstGeom prst="rect">
            <a:avLst/>
          </a:prstGeom>
          <a:noFill/>
        </p:spPr>
        <p:txBody>
          <a:bodyPr wrap="none" rtlCol="0">
            <a:spAutoFit/>
          </a:bodyPr>
          <a:lstStyle/>
          <a:p>
            <a:r>
              <a:rPr lang="en-US" sz="1800" dirty="0">
                <a:solidFill>
                  <a:srgbClr val="B31B1B"/>
                </a:solidFill>
              </a:rPr>
              <a:t>Research Laboratory</a:t>
            </a:r>
          </a:p>
        </p:txBody>
      </p:sp>
      <p:sp>
        <p:nvSpPr>
          <p:cNvPr id="14" name="TextBox 13"/>
          <p:cNvSpPr txBox="1"/>
          <p:nvPr/>
        </p:nvSpPr>
        <p:spPr>
          <a:xfrm>
            <a:off x="3333220" y="4513804"/>
            <a:ext cx="1915909" cy="369332"/>
          </a:xfrm>
          <a:prstGeom prst="rect">
            <a:avLst/>
          </a:prstGeom>
          <a:noFill/>
        </p:spPr>
        <p:txBody>
          <a:bodyPr wrap="none" rtlCol="0">
            <a:spAutoFit/>
          </a:bodyPr>
          <a:lstStyle/>
          <a:p>
            <a:r>
              <a:rPr lang="en-US" sz="1800" dirty="0">
                <a:solidFill>
                  <a:srgbClr val="0000FF"/>
                </a:solidFill>
                <a:latin typeface="+mn-lt"/>
              </a:rPr>
              <a:t>Safe water on tap</a:t>
            </a:r>
          </a:p>
        </p:txBody>
      </p:sp>
      <p:pic>
        <p:nvPicPr>
          <p:cNvPr id="15" name="Picture 2"/>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2097588" y="2287811"/>
            <a:ext cx="2935490" cy="1945938"/>
          </a:xfrm>
          <a:prstGeom prst="ellipse">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6" name="Picture 3"/>
          <p:cNvPicPr>
            <a:picLocks noChangeAspect="1" noChangeArrowheads="1"/>
          </p:cNvPicPr>
          <p:nvPr/>
        </p:nvPicPr>
        <p:blipFill>
          <a:blip r:embed="rId8" cstate="print">
            <a:extLst>
              <a:ext uri="{28A0092B-C50C-407E-A947-70E740481C1C}">
                <a14:useLocalDpi xmlns:a14="http://schemas.microsoft.com/office/drawing/2010/main"/>
              </a:ext>
            </a:extLst>
          </a:blip>
          <a:srcRect/>
          <a:stretch>
            <a:fillRect/>
          </a:stretch>
        </p:blipFill>
        <p:spPr bwMode="auto">
          <a:xfrm>
            <a:off x="7467600" y="2568042"/>
            <a:ext cx="2935224" cy="1945762"/>
          </a:xfrm>
          <a:prstGeom prst="ellipse">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7" name="TextBox 16"/>
          <p:cNvSpPr txBox="1"/>
          <p:nvPr/>
        </p:nvSpPr>
        <p:spPr>
          <a:xfrm>
            <a:off x="5230642" y="3123587"/>
            <a:ext cx="1932158" cy="400110"/>
          </a:xfrm>
          <a:prstGeom prst="rect">
            <a:avLst/>
          </a:prstGeom>
          <a:noFill/>
        </p:spPr>
        <p:txBody>
          <a:bodyPr wrap="square" rtlCol="0">
            <a:spAutoFit/>
          </a:bodyPr>
          <a:lstStyle/>
          <a:p>
            <a:pPr algn="ctr"/>
            <a:r>
              <a:rPr lang="en-US" sz="2000" dirty="0">
                <a:solidFill>
                  <a:srgbClr val="B31B1B"/>
                </a:solidFill>
              </a:rPr>
              <a:t>Journey Inward</a:t>
            </a:r>
          </a:p>
        </p:txBody>
      </p:sp>
      <p:sp>
        <p:nvSpPr>
          <p:cNvPr id="18" name="TextBox 17"/>
          <p:cNvSpPr txBox="1"/>
          <p:nvPr/>
        </p:nvSpPr>
        <p:spPr>
          <a:xfrm>
            <a:off x="5163080" y="4188562"/>
            <a:ext cx="2067283" cy="400110"/>
          </a:xfrm>
          <a:prstGeom prst="rect">
            <a:avLst/>
          </a:prstGeom>
          <a:solidFill>
            <a:schemeClr val="bg1"/>
          </a:solidFill>
        </p:spPr>
        <p:txBody>
          <a:bodyPr wrap="square" rtlCol="0">
            <a:spAutoFit/>
          </a:bodyPr>
          <a:lstStyle/>
          <a:p>
            <a:pPr algn="ctr"/>
            <a:r>
              <a:rPr lang="en-US" sz="2000" dirty="0">
                <a:solidFill>
                  <a:srgbClr val="0000FF"/>
                </a:solidFill>
              </a:rPr>
              <a:t>Journey Outward</a:t>
            </a:r>
          </a:p>
        </p:txBody>
      </p:sp>
      <p:cxnSp>
        <p:nvCxnSpPr>
          <p:cNvPr id="19" name="Straight Arrow Connector 18"/>
          <p:cNvCxnSpPr>
            <a:stCxn id="18" idx="0"/>
            <a:endCxn id="17" idx="2"/>
          </p:cNvCxnSpPr>
          <p:nvPr/>
        </p:nvCxnSpPr>
        <p:spPr>
          <a:xfrm flipH="1" flipV="1">
            <a:off x="6196721" y="3523697"/>
            <a:ext cx="1" cy="664865"/>
          </a:xfrm>
          <a:prstGeom prst="straightConnector1">
            <a:avLst/>
          </a:prstGeom>
          <a:ln w="38100">
            <a:gradFill flip="none" rotWithShape="1">
              <a:gsLst>
                <a:gs pos="0">
                  <a:srgbClr val="B31B1B"/>
                </a:gs>
                <a:gs pos="100000">
                  <a:srgbClr val="0000FF"/>
                </a:gs>
              </a:gsLst>
              <a:lin ang="16200000" scaled="0"/>
              <a:tileRect/>
            </a:gra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247929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132"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10"/>
                </p:tgtEl>
              </p:cMediaNode>
            </p:video>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Low Carbon Footprint Technologies</a:t>
            </a:r>
          </a:p>
        </p:txBody>
      </p:sp>
      <p:sp>
        <p:nvSpPr>
          <p:cNvPr id="3" name="Content Placeholder 2"/>
          <p:cNvSpPr>
            <a:spLocks noGrp="1"/>
          </p:cNvSpPr>
          <p:nvPr>
            <p:ph idx="1"/>
          </p:nvPr>
        </p:nvSpPr>
        <p:spPr/>
        <p:txBody>
          <a:bodyPr/>
          <a:lstStyle/>
          <a:p>
            <a:r>
              <a:rPr lang="en-US" dirty="0"/>
              <a:t>Previous generations of engineers designed infrastructure that required cheap fossil fuel</a:t>
            </a:r>
          </a:p>
          <a:p>
            <a:r>
              <a:rPr lang="en-US" dirty="0"/>
              <a:t>It is long past time for a new paradigm</a:t>
            </a:r>
          </a:p>
          <a:p>
            <a:r>
              <a:rPr lang="en-US" dirty="0"/>
              <a:t>The original motivation for developing energy efficient technologies was the majority world, but many of these technologies will be the preferred option for wealthier communities too</a:t>
            </a:r>
          </a:p>
          <a:p>
            <a:r>
              <a:rPr lang="en-US" dirty="0"/>
              <a:t>Everyone likes cheaper, better, and more reliable</a:t>
            </a:r>
          </a:p>
        </p:txBody>
      </p:sp>
    </p:spTree>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p:txBody>
          <a:bodyPr/>
          <a:lstStyle/>
          <a:p>
            <a:pPr>
              <a:defRPr/>
            </a:pPr>
            <a:r>
              <a:rPr lang="en-US" dirty="0"/>
              <a:t>Hypotheses: The Grand Experiment</a:t>
            </a:r>
          </a:p>
        </p:txBody>
      </p:sp>
      <p:sp>
        <p:nvSpPr>
          <p:cNvPr id="70659" name="Rectangle 3"/>
          <p:cNvSpPr>
            <a:spLocks noGrp="1" noChangeArrowheads="1"/>
          </p:cNvSpPr>
          <p:nvPr>
            <p:ph idx="1"/>
          </p:nvPr>
        </p:nvSpPr>
        <p:spPr/>
        <p:txBody>
          <a:bodyPr/>
          <a:lstStyle/>
          <a:p>
            <a:r>
              <a:rPr lang="en-US" dirty="0"/>
              <a:t>Technology should be designed based on the conditions under which it will operate</a:t>
            </a:r>
          </a:p>
          <a:p>
            <a:r>
              <a:rPr lang="en-US" dirty="0"/>
              <a:t>For infrastructure it is more efficient to disseminate knowledge than hardware</a:t>
            </a:r>
          </a:p>
          <a:p>
            <a:r>
              <a:rPr lang="en-US" dirty="0"/>
              <a:t>We can achieve higher coverage using a model of technology dissemination in which we share knowledge openly</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065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065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065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659"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effectLst/>
        </p:spPr>
        <p:txBody>
          <a:bodyPr/>
          <a:lstStyle/>
          <a:p>
            <a:r>
              <a:rPr lang="en-US" dirty="0"/>
              <a:t>Where are we going?</a:t>
            </a:r>
          </a:p>
        </p:txBody>
      </p:sp>
      <p:pic>
        <p:nvPicPr>
          <p:cNvPr id="53252" name="Picture 4"/>
          <p:cNvPicPr>
            <a:picLocks noChangeAspect="1" noChangeArrowheads="1"/>
          </p:cNvPicPr>
          <p:nvPr/>
        </p:nvPicPr>
        <p:blipFill>
          <a:blip r:embed="rId2" cstate="email"/>
          <a:srcRect/>
          <a:stretch>
            <a:fillRect/>
          </a:stretch>
        </p:blipFill>
        <p:spPr bwMode="auto">
          <a:xfrm>
            <a:off x="9341876" y="4069466"/>
            <a:ext cx="1264175" cy="2047885"/>
          </a:xfrm>
          <a:prstGeom prst="rect">
            <a:avLst/>
          </a:prstGeom>
          <a:noFill/>
          <a:ln w="9525">
            <a:noFill/>
            <a:miter lim="800000"/>
            <a:headEnd/>
            <a:tailEnd/>
          </a:ln>
        </p:spPr>
      </p:pic>
      <p:sp>
        <p:nvSpPr>
          <p:cNvPr id="10" name="Rectangle 9"/>
          <p:cNvSpPr/>
          <p:nvPr/>
        </p:nvSpPr>
        <p:spPr>
          <a:xfrm>
            <a:off x="6569591" y="3338367"/>
            <a:ext cx="2652632" cy="954107"/>
          </a:xfrm>
          <a:prstGeom prst="rect">
            <a:avLst/>
          </a:prstGeom>
        </p:spPr>
        <p:txBody>
          <a:bodyPr wrap="square">
            <a:spAutoFit/>
          </a:bodyPr>
          <a:lstStyle/>
          <a:p>
            <a:pPr algn="ctr"/>
            <a:r>
              <a:rPr lang="en-US" dirty="0"/>
              <a:t>Control and measure flow</a:t>
            </a:r>
          </a:p>
        </p:txBody>
      </p:sp>
      <p:sp>
        <p:nvSpPr>
          <p:cNvPr id="13" name="Rectangle 12"/>
          <p:cNvSpPr/>
          <p:nvPr/>
        </p:nvSpPr>
        <p:spPr>
          <a:xfrm>
            <a:off x="2161454" y="6106180"/>
            <a:ext cx="1976823" cy="523220"/>
          </a:xfrm>
          <a:prstGeom prst="rect">
            <a:avLst/>
          </a:prstGeom>
        </p:spPr>
        <p:txBody>
          <a:bodyPr wrap="none">
            <a:spAutoFit/>
          </a:bodyPr>
          <a:lstStyle/>
          <a:p>
            <a:r>
              <a:rPr lang="en-US" dirty="0"/>
              <a:t>Flocculation</a:t>
            </a:r>
          </a:p>
        </p:txBody>
      </p:sp>
      <p:sp>
        <p:nvSpPr>
          <p:cNvPr id="14" name="Rectangle 13"/>
          <p:cNvSpPr/>
          <p:nvPr/>
        </p:nvSpPr>
        <p:spPr>
          <a:xfrm>
            <a:off x="4549636" y="6106180"/>
            <a:ext cx="2255746" cy="523220"/>
          </a:xfrm>
          <a:prstGeom prst="rect">
            <a:avLst/>
          </a:prstGeom>
        </p:spPr>
        <p:txBody>
          <a:bodyPr wrap="none">
            <a:spAutoFit/>
          </a:bodyPr>
          <a:lstStyle/>
          <a:p>
            <a:r>
              <a:rPr lang="en-US" dirty="0"/>
              <a:t>Sedimentation</a:t>
            </a:r>
          </a:p>
        </p:txBody>
      </p:sp>
      <p:sp>
        <p:nvSpPr>
          <p:cNvPr id="16" name="Rectangle 15"/>
          <p:cNvSpPr/>
          <p:nvPr/>
        </p:nvSpPr>
        <p:spPr>
          <a:xfrm>
            <a:off x="8994563" y="6106180"/>
            <a:ext cx="2016899" cy="523220"/>
          </a:xfrm>
          <a:prstGeom prst="rect">
            <a:avLst/>
          </a:prstGeom>
        </p:spPr>
        <p:txBody>
          <a:bodyPr wrap="none">
            <a:spAutoFit/>
          </a:bodyPr>
          <a:lstStyle/>
          <a:p>
            <a:r>
              <a:rPr lang="en-US" dirty="0"/>
              <a:t>Disinfection</a:t>
            </a:r>
          </a:p>
        </p:txBody>
      </p:sp>
      <p:pic>
        <p:nvPicPr>
          <p:cNvPr id="17" name="Picture 16" descr="Flocculator.png"/>
          <p:cNvPicPr>
            <a:picLocks noChangeAspect="1"/>
          </p:cNvPicPr>
          <p:nvPr/>
        </p:nvPicPr>
        <p:blipFill>
          <a:blip r:embed="rId3" cstate="print">
            <a:clrChange>
              <a:clrFrom>
                <a:srgbClr val="FFFFFF"/>
              </a:clrFrom>
              <a:clrTo>
                <a:srgbClr val="FFFFFF">
                  <a:alpha val="0"/>
                </a:srgbClr>
              </a:clrTo>
            </a:clrChange>
            <a:lum bright="10000" contrast="30000"/>
          </a:blip>
          <a:srcRect l="12658" t="29408" r="67403" b="29969"/>
          <a:stretch>
            <a:fillRect/>
          </a:stretch>
        </p:blipFill>
        <p:spPr>
          <a:xfrm rot="16200000">
            <a:off x="2687379" y="4613441"/>
            <a:ext cx="823043" cy="2184779"/>
          </a:xfrm>
          <a:prstGeom prst="rect">
            <a:avLst/>
          </a:prstGeom>
        </p:spPr>
      </p:pic>
      <p:sp>
        <p:nvSpPr>
          <p:cNvPr id="18" name="Rectangle 17"/>
          <p:cNvSpPr/>
          <p:nvPr/>
        </p:nvSpPr>
        <p:spPr>
          <a:xfrm>
            <a:off x="7268153" y="6106180"/>
            <a:ext cx="1519968" cy="523220"/>
          </a:xfrm>
          <a:prstGeom prst="rect">
            <a:avLst/>
          </a:prstGeom>
        </p:spPr>
        <p:txBody>
          <a:bodyPr wrap="none">
            <a:spAutoFit/>
          </a:bodyPr>
          <a:lstStyle/>
          <a:p>
            <a:r>
              <a:rPr lang="en-US" dirty="0"/>
              <a:t>Filtration</a:t>
            </a:r>
          </a:p>
        </p:txBody>
      </p:sp>
      <p:pic>
        <p:nvPicPr>
          <p:cNvPr id="23" name="Picture 3"/>
          <p:cNvPicPr>
            <a:picLocks noChangeAspect="1" noChangeArrowheads="1"/>
          </p:cNvPicPr>
          <p:nvPr/>
        </p:nvPicPr>
        <p:blipFill>
          <a:blip r:embed="rId4" cstate="print"/>
          <a:srcRect/>
          <a:stretch>
            <a:fillRect/>
          </a:stretch>
        </p:blipFill>
        <p:spPr bwMode="auto">
          <a:xfrm>
            <a:off x="7165704" y="2039134"/>
            <a:ext cx="1460405" cy="1304319"/>
          </a:xfrm>
          <a:prstGeom prst="rect">
            <a:avLst/>
          </a:prstGeom>
          <a:noFill/>
          <a:ln w="9525">
            <a:noFill/>
            <a:miter lim="800000"/>
            <a:headEnd/>
            <a:tailEnd/>
          </a:ln>
          <a:effectLst/>
        </p:spPr>
      </p:pic>
      <p:pic>
        <p:nvPicPr>
          <p:cNvPr id="119814" name="Picture 6" descr="http://designserver.cee.cornell.edu/Designs/EtFlocSedFi/7127/10Lps/EtFlocSedFiFilter_f.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r="28963"/>
          <a:stretch/>
        </p:blipFill>
        <p:spPr bwMode="auto">
          <a:xfrm>
            <a:off x="7035445" y="4265457"/>
            <a:ext cx="1859343" cy="185189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4765908" y="3338366"/>
            <a:ext cx="1994385" cy="954107"/>
          </a:xfrm>
          <a:prstGeom prst="rect">
            <a:avLst/>
          </a:prstGeom>
          <a:noFill/>
        </p:spPr>
        <p:txBody>
          <a:bodyPr wrap="square" rtlCol="0">
            <a:spAutoFit/>
          </a:bodyPr>
          <a:lstStyle/>
          <a:p>
            <a:r>
              <a:rPr lang="en-US" dirty="0"/>
              <a:t>The Challenge!</a:t>
            </a:r>
          </a:p>
        </p:txBody>
      </p:sp>
      <p:pic>
        <p:nvPicPr>
          <p:cNvPr id="19" name="Picture 3" descr="183"/>
          <p:cNvPicPr>
            <a:picLocks noChangeAspect="1" noChangeArrowheads="1"/>
          </p:cNvPicPr>
          <p:nvPr/>
        </p:nvPicPr>
        <p:blipFill rotWithShape="1">
          <a:blip r:embed="rId6" cstate="print"/>
          <a:srcRect l="31343" t="29180" r="41586" b="20662"/>
          <a:stretch/>
        </p:blipFill>
        <p:spPr bwMode="auto">
          <a:xfrm>
            <a:off x="5188588" y="1543076"/>
            <a:ext cx="1242072" cy="1800377"/>
          </a:xfrm>
          <a:prstGeom prst="rect">
            <a:avLst/>
          </a:prstGeom>
          <a:noFill/>
        </p:spPr>
      </p:pic>
      <p:pic>
        <p:nvPicPr>
          <p:cNvPr id="4" name="Picture 3"/>
          <p:cNvPicPr>
            <a:picLocks noChangeAspect="1"/>
          </p:cNvPicPr>
          <p:nvPr/>
        </p:nvPicPr>
        <p:blipFill>
          <a:blip r:embed="rId7"/>
          <a:stretch>
            <a:fillRect/>
          </a:stretch>
        </p:blipFill>
        <p:spPr>
          <a:xfrm>
            <a:off x="2132201" y="1644631"/>
            <a:ext cx="2417435" cy="1531819"/>
          </a:xfrm>
          <a:prstGeom prst="rect">
            <a:avLst/>
          </a:prstGeom>
        </p:spPr>
      </p:pic>
      <p:pic>
        <p:nvPicPr>
          <p:cNvPr id="20" name="Picture 5"/>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368341" y="4984392"/>
            <a:ext cx="2567330" cy="12587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clrChange>
              <a:clrFrom>
                <a:srgbClr val="FFFFFF"/>
              </a:clrFrom>
              <a:clrTo>
                <a:srgbClr val="FFFFFF">
                  <a:alpha val="0"/>
                </a:srgbClr>
              </a:clrTo>
            </a:clrChange>
          </a:blip>
          <a:stretch>
            <a:fillRect/>
          </a:stretch>
        </p:blipFill>
        <p:spPr>
          <a:xfrm>
            <a:off x="413887" y="-187715"/>
            <a:ext cx="11152472" cy="7045715"/>
          </a:xfrm>
          <a:prstGeom prst="rect">
            <a:avLst/>
          </a:prstGeom>
        </p:spPr>
      </p:pic>
      <p:sp>
        <p:nvSpPr>
          <p:cNvPr id="2" name="TextBox 1"/>
          <p:cNvSpPr txBox="1"/>
          <p:nvPr/>
        </p:nvSpPr>
        <p:spPr>
          <a:xfrm>
            <a:off x="4335979" y="1366135"/>
            <a:ext cx="3520041" cy="707886"/>
          </a:xfrm>
          <a:prstGeom prst="rect">
            <a:avLst/>
          </a:prstGeom>
          <a:noFill/>
        </p:spPr>
        <p:txBody>
          <a:bodyPr wrap="square" rtlCol="0">
            <a:spAutoFit/>
          </a:bodyPr>
          <a:lstStyle/>
          <a:p>
            <a:r>
              <a:rPr lang="en-US" sz="4000" dirty="0"/>
              <a:t>2015 to 2030</a:t>
            </a:r>
          </a:p>
        </p:txBody>
      </p:sp>
      <p:sp>
        <p:nvSpPr>
          <p:cNvPr id="3" name="Rounded Rectangle 2"/>
          <p:cNvSpPr/>
          <p:nvPr/>
        </p:nvSpPr>
        <p:spPr>
          <a:xfrm>
            <a:off x="9715115" y="1932673"/>
            <a:ext cx="1851244" cy="159017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0170708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a:extLst>
              <a:ext uri="{FF2B5EF4-FFF2-40B4-BE49-F238E27FC236}">
                <a16:creationId xmlns:a16="http://schemas.microsoft.com/office/drawing/2014/main" id="{DBC6BC72-ACFA-42FF-AB9F-F62511151B9A}"/>
              </a:ext>
            </a:extLst>
          </p:cNvPr>
          <p:cNvSpPr>
            <a:spLocks noGrp="1"/>
          </p:cNvSpPr>
          <p:nvPr>
            <p:ph idx="1"/>
          </p:nvPr>
        </p:nvSpPr>
        <p:spPr>
          <a:xfrm>
            <a:off x="5755628" y="1672074"/>
            <a:ext cx="5967943" cy="4651723"/>
          </a:xfrm>
        </p:spPr>
        <p:txBody>
          <a:bodyPr/>
          <a:lstStyle/>
          <a:p>
            <a:r>
              <a:rPr lang="en-US" sz="2800" dirty="0"/>
              <a:t>“By 2030, achieve universal and equitable access to safe and affordable drinking water for all”</a:t>
            </a:r>
            <a:br>
              <a:rPr lang="en-US" sz="2800" dirty="0"/>
            </a:br>
            <a:endParaRPr lang="en-US" sz="2800" dirty="0"/>
          </a:p>
          <a:p>
            <a:r>
              <a:rPr lang="en-US" sz="2800" dirty="0"/>
              <a:t>“Support and strengthen the participation of local communities in improving water and sanitation management”</a:t>
            </a:r>
            <a:br>
              <a:rPr lang="en-US" sz="2400" dirty="0"/>
            </a:br>
            <a:r>
              <a:rPr lang="en-US" sz="2400" dirty="0">
                <a:hlinkClick r:id="rId2"/>
              </a:rPr>
              <a:t>http://www.un.org/sustainabledevelopment/water-and-sanitation/</a:t>
            </a:r>
            <a:r>
              <a:rPr lang="en-US" sz="2400" dirty="0"/>
              <a:t> </a:t>
            </a:r>
          </a:p>
        </p:txBody>
      </p:sp>
      <p:pic>
        <p:nvPicPr>
          <p:cNvPr id="2052" name="Picture 4" descr="Image result for sustainable development goals">
            <a:extLst>
              <a:ext uri="{FF2B5EF4-FFF2-40B4-BE49-F238E27FC236}">
                <a16:creationId xmlns:a16="http://schemas.microsoft.com/office/drawing/2014/main" id="{EA42F4BB-D659-403C-ADE2-2C52F686AC1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47537" y="-175419"/>
            <a:ext cx="9144000" cy="1951037"/>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mage result for sustainable development goals water and sanitation">
            <a:extLst>
              <a:ext uri="{FF2B5EF4-FFF2-40B4-BE49-F238E27FC236}">
                <a16:creationId xmlns:a16="http://schemas.microsoft.com/office/drawing/2014/main" id="{27F5E211-E981-4F78-AABF-AC3C65257CC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2100" y="1672076"/>
            <a:ext cx="4824978" cy="48249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6975181"/>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WHO Fact sheet on water (2017): The good news</a:t>
            </a:r>
          </a:p>
        </p:txBody>
      </p:sp>
      <p:sp>
        <p:nvSpPr>
          <p:cNvPr id="3" name="Content Placeholder 2"/>
          <p:cNvSpPr>
            <a:spLocks noGrp="1"/>
          </p:cNvSpPr>
          <p:nvPr>
            <p:ph idx="1"/>
          </p:nvPr>
        </p:nvSpPr>
        <p:spPr/>
        <p:txBody>
          <a:bodyPr/>
          <a:lstStyle/>
          <a:p>
            <a:r>
              <a:rPr lang="en-US" dirty="0"/>
              <a:t>“In 2015, 71% of the global population (5.2 billion people) used a safely managed drinking-water service – located on premises, available when needed, and free from contamination.”</a:t>
            </a:r>
          </a:p>
          <a:p>
            <a:r>
              <a:rPr lang="en-US" dirty="0"/>
              <a:t>But let’s bring skepticism to this statement</a:t>
            </a:r>
          </a:p>
          <a:p>
            <a:r>
              <a:rPr lang="en-US" dirty="0"/>
              <a:t>This conclusion was made without </a:t>
            </a:r>
            <a:r>
              <a:rPr lang="en-US" dirty="0">
                <a:hlinkClick r:id="rId3"/>
              </a:rPr>
              <a:t>collecting data on water quality in rural areas</a:t>
            </a:r>
            <a:endParaRPr lang="en-US" dirty="0"/>
          </a:p>
          <a:p>
            <a:r>
              <a:rPr lang="en-US" dirty="0"/>
              <a:t>This underestimates the billions who have unsafe water on tap!</a:t>
            </a:r>
          </a:p>
        </p:txBody>
      </p:sp>
      <p:sp>
        <p:nvSpPr>
          <p:cNvPr id="4" name="TextBox 3">
            <a:extLst>
              <a:ext uri="{FF2B5EF4-FFF2-40B4-BE49-F238E27FC236}">
                <a16:creationId xmlns:a16="http://schemas.microsoft.com/office/drawing/2014/main" id="{A8D8FEDF-3366-4082-8197-31740028CC7E}"/>
              </a:ext>
            </a:extLst>
          </p:cNvPr>
          <p:cNvSpPr txBox="1"/>
          <p:nvPr/>
        </p:nvSpPr>
        <p:spPr>
          <a:xfrm>
            <a:off x="361245" y="661600"/>
            <a:ext cx="2077156" cy="276999"/>
          </a:xfrm>
          <a:prstGeom prst="rect">
            <a:avLst/>
          </a:prstGeom>
          <a:noFill/>
        </p:spPr>
        <p:txBody>
          <a:bodyPr wrap="square" rtlCol="0">
            <a:spAutoFit/>
          </a:bodyPr>
          <a:lstStyle/>
          <a:p>
            <a:pPr algn="ctr"/>
            <a:r>
              <a:rPr lang="en-US" sz="1200" dirty="0"/>
              <a:t>(World Health Organization)</a:t>
            </a:r>
          </a:p>
        </p:txBody>
      </p:sp>
    </p:spTree>
    <p:extLst>
      <p:ext uri="{BB962C8B-B14F-4D97-AF65-F5344CB8AC3E}">
        <p14:creationId xmlns:p14="http://schemas.microsoft.com/office/powerpoint/2010/main" val="256629918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 Fact sheet on water (2017)</a:t>
            </a:r>
            <a:br>
              <a:rPr lang="en-US" dirty="0"/>
            </a:br>
            <a:r>
              <a:rPr lang="en-US" dirty="0"/>
              <a:t>The bad news</a:t>
            </a:r>
          </a:p>
        </p:txBody>
      </p:sp>
      <p:sp>
        <p:nvSpPr>
          <p:cNvPr id="3" name="Content Placeholder 2"/>
          <p:cNvSpPr>
            <a:spLocks noGrp="1"/>
          </p:cNvSpPr>
          <p:nvPr>
            <p:ph idx="1"/>
          </p:nvPr>
        </p:nvSpPr>
        <p:spPr/>
        <p:txBody>
          <a:bodyPr/>
          <a:lstStyle/>
          <a:p>
            <a:r>
              <a:rPr lang="en-US" sz="2800" dirty="0"/>
              <a:t>90% of the global population (6.8 billion people) used at least a basic service. A basic service is an </a:t>
            </a:r>
            <a:r>
              <a:rPr lang="en-US" sz="2800" b="1" u="sng" dirty="0"/>
              <a:t>improved drinking-water source </a:t>
            </a:r>
            <a:r>
              <a:rPr lang="en-US" sz="2800" dirty="0"/>
              <a:t>within a round trip of 30 minutes to collect water.</a:t>
            </a:r>
          </a:p>
          <a:p>
            <a:r>
              <a:rPr lang="en-US" sz="2800" dirty="0"/>
              <a:t>884 million people lack even a basic drinking-water service, including 159 million people who are dependent on surface water</a:t>
            </a:r>
          </a:p>
          <a:p>
            <a:r>
              <a:rPr lang="en-US" sz="2800" dirty="0"/>
              <a:t>Globally, at least 2 billion people use a drinking water source </a:t>
            </a:r>
            <a:r>
              <a:rPr lang="en-US" sz="2800" b="1" u="sng" dirty="0"/>
              <a:t>contaminated with feces</a:t>
            </a:r>
          </a:p>
          <a:p>
            <a:r>
              <a:rPr lang="en-US" sz="2800" dirty="0"/>
              <a:t>Contaminated water can transmit diseases such diarrhea, cholera, dysentery, typhoid, and polio</a:t>
            </a:r>
          </a:p>
          <a:p>
            <a:r>
              <a:rPr lang="en-US" sz="2800" dirty="0"/>
              <a:t>Contaminated drinking water is estimated to cause 500,000 diarrheal deaths each year</a:t>
            </a:r>
          </a:p>
        </p:txBody>
      </p:sp>
      <p:sp>
        <p:nvSpPr>
          <p:cNvPr id="4" name="Curved Left Arrow 3"/>
          <p:cNvSpPr/>
          <p:nvPr/>
        </p:nvSpPr>
        <p:spPr>
          <a:xfrm>
            <a:off x="11397792" y="2204186"/>
            <a:ext cx="674016" cy="2204184"/>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HN">
              <a:solidFill>
                <a:schemeClr val="tx1"/>
              </a:solidFill>
            </a:endParaRPr>
          </a:p>
        </p:txBody>
      </p:sp>
    </p:spTree>
    <p:extLst>
      <p:ext uri="{BB962C8B-B14F-4D97-AF65-F5344CB8AC3E}">
        <p14:creationId xmlns:p14="http://schemas.microsoft.com/office/powerpoint/2010/main" val="256629918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2"/>
          <p:cNvSpPr>
            <a:spLocks noGrp="1" noChangeArrowheads="1"/>
          </p:cNvSpPr>
          <p:nvPr>
            <p:ph type="title"/>
          </p:nvPr>
        </p:nvSpPr>
        <p:spPr/>
        <p:txBody>
          <a:bodyPr/>
          <a:lstStyle/>
          <a:p>
            <a:r>
              <a:rPr lang="en-US" sz="4000" dirty="0"/>
              <a:t>Honduras Stats as of 2015</a:t>
            </a:r>
            <a:br>
              <a:rPr lang="en-US" sz="4000" dirty="0"/>
            </a:br>
            <a:r>
              <a:rPr lang="en-US" sz="4000" dirty="0"/>
              <a:t>(from WHO)</a:t>
            </a:r>
          </a:p>
        </p:txBody>
      </p:sp>
      <p:sp>
        <p:nvSpPr>
          <p:cNvPr id="143363" name="Rectangle 3"/>
          <p:cNvSpPr>
            <a:spLocks noGrp="1" noChangeArrowheads="1"/>
          </p:cNvSpPr>
          <p:nvPr>
            <p:ph idx="1"/>
          </p:nvPr>
        </p:nvSpPr>
        <p:spPr/>
        <p:txBody>
          <a:bodyPr/>
          <a:lstStyle/>
          <a:p>
            <a:pPr>
              <a:lnSpc>
                <a:spcPct val="90000"/>
              </a:lnSpc>
            </a:pPr>
            <a:r>
              <a:rPr lang="en-US" sz="2800" dirty="0"/>
              <a:t>Population with sustainable access to an improved water source </a:t>
            </a:r>
          </a:p>
          <a:p>
            <a:pPr lvl="1">
              <a:lnSpc>
                <a:spcPct val="90000"/>
              </a:lnSpc>
            </a:pPr>
            <a:r>
              <a:rPr lang="en-US" sz="2400" dirty="0"/>
              <a:t>Urban – 97.4%</a:t>
            </a:r>
          </a:p>
          <a:p>
            <a:pPr lvl="1">
              <a:lnSpc>
                <a:spcPct val="90000"/>
              </a:lnSpc>
            </a:pPr>
            <a:r>
              <a:rPr lang="en-US" sz="2400" dirty="0"/>
              <a:t>Rural – 83.8%</a:t>
            </a:r>
          </a:p>
        </p:txBody>
      </p:sp>
      <p:pic>
        <p:nvPicPr>
          <p:cNvPr id="143364" name="Picture 4" descr="Siguatepece (14)"/>
          <p:cNvPicPr>
            <a:picLocks noChangeAspect="1" noChangeArrowheads="1"/>
          </p:cNvPicPr>
          <p:nvPr/>
        </p:nvPicPr>
        <p:blipFill>
          <a:blip r:embed="rId3" cstate="print"/>
          <a:srcRect/>
          <a:stretch>
            <a:fillRect/>
          </a:stretch>
        </p:blipFill>
        <p:spPr bwMode="auto">
          <a:xfrm>
            <a:off x="12226985" y="2697163"/>
            <a:ext cx="2743200" cy="3657600"/>
          </a:xfrm>
          <a:prstGeom prst="rect">
            <a:avLst/>
          </a:prstGeom>
          <a:noFill/>
        </p:spPr>
      </p:pic>
      <p:pic>
        <p:nvPicPr>
          <p:cNvPr id="143365" name="Picture 5" descr="La34 turbidity"/>
          <p:cNvPicPr>
            <a:picLocks noChangeAspect="1" noChangeArrowheads="1"/>
          </p:cNvPicPr>
          <p:nvPr/>
        </p:nvPicPr>
        <p:blipFill>
          <a:blip r:embed="rId4" cstate="print"/>
          <a:srcRect/>
          <a:stretch>
            <a:fillRect/>
          </a:stretch>
        </p:blipFill>
        <p:spPr bwMode="auto">
          <a:xfrm>
            <a:off x="12226985" y="2697163"/>
            <a:ext cx="2743200" cy="3657600"/>
          </a:xfrm>
          <a:prstGeom prst="rect">
            <a:avLst/>
          </a:prstGeom>
          <a:noFill/>
        </p:spPr>
      </p:pic>
      <p:grpSp>
        <p:nvGrpSpPr>
          <p:cNvPr id="143366" name="Group 6"/>
          <p:cNvGrpSpPr>
            <a:grpSpLocks/>
          </p:cNvGrpSpPr>
          <p:nvPr/>
        </p:nvGrpSpPr>
        <p:grpSpPr bwMode="auto">
          <a:xfrm>
            <a:off x="6994978" y="1623656"/>
            <a:ext cx="1516063" cy="1417638"/>
            <a:chOff x="4454" y="912"/>
            <a:chExt cx="955" cy="893"/>
          </a:xfrm>
        </p:grpSpPr>
        <p:sp>
          <p:nvSpPr>
            <p:cNvPr id="143367" name="AutoShape 7"/>
            <p:cNvSpPr>
              <a:spLocks noChangeArrowheads="1"/>
            </p:cNvSpPr>
            <p:nvPr/>
          </p:nvSpPr>
          <p:spPr bwMode="auto">
            <a:xfrm>
              <a:off x="4454" y="912"/>
              <a:ext cx="955" cy="288"/>
            </a:xfrm>
            <a:prstGeom prst="roundRect">
              <a:avLst>
                <a:gd name="adj" fmla="val 16667"/>
              </a:avLst>
            </a:prstGeom>
            <a:noFill/>
            <a:ln w="38100">
              <a:solidFill>
                <a:schemeClr val="folHlink"/>
              </a:solidFill>
              <a:round/>
              <a:headEnd type="none" w="lg" len="med"/>
              <a:tailEnd type="none" w="lg" len="med"/>
            </a:ln>
            <a:effectLst/>
          </p:spPr>
          <p:txBody>
            <a:bodyPr wrap="none" anchor="ctr">
              <a:spAutoFit/>
            </a:bodyPr>
            <a:lstStyle/>
            <a:p>
              <a:endParaRPr lang="en-US"/>
            </a:p>
          </p:txBody>
        </p:sp>
        <p:sp>
          <p:nvSpPr>
            <p:cNvPr id="143368" name="Line 8"/>
            <p:cNvSpPr>
              <a:spLocks noChangeShapeType="1"/>
            </p:cNvSpPr>
            <p:nvPr/>
          </p:nvSpPr>
          <p:spPr bwMode="auto">
            <a:xfrm flipH="1">
              <a:off x="4987" y="1192"/>
              <a:ext cx="157" cy="613"/>
            </a:xfrm>
            <a:prstGeom prst="line">
              <a:avLst/>
            </a:prstGeom>
            <a:noFill/>
            <a:ln w="57150">
              <a:solidFill>
                <a:schemeClr val="folHlink"/>
              </a:solidFill>
              <a:round/>
              <a:headEnd type="none" w="lg" len="med"/>
              <a:tailEnd type="triangle" w="lg" len="med"/>
            </a:ln>
            <a:effectLst/>
          </p:spPr>
          <p:txBody>
            <a:bodyPr anchor="ctr">
              <a:spAutoFit/>
            </a:bodyPr>
            <a:lstStyle/>
            <a:p>
              <a:endParaRPr lang="en-US"/>
            </a:p>
          </p:txBody>
        </p:sp>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336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336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336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35" presetClass="path" presetSubtype="0" accel="50000" decel="50000" fill="hold" nodeType="clickEffect">
                                  <p:stCondLst>
                                    <p:cond delay="0"/>
                                  </p:stCondLst>
                                  <p:childTnLst>
                                    <p:animMotion origin="layout" path="M -4.58333E-6 -3.7037E-6 L -0.45976 0.01389 " pathEditMode="relative" rAng="0" ptsTypes="AA">
                                      <p:cBhvr>
                                        <p:cTn id="14" dur="500" fill="hold"/>
                                        <p:tgtEl>
                                          <p:spTgt spid="143365"/>
                                        </p:tgtEl>
                                        <p:attrNameLst>
                                          <p:attrName>ppt_x</p:attrName>
                                          <p:attrName>ppt_y</p:attrName>
                                        </p:attrNameLst>
                                      </p:cBhvr>
                                      <p:rCtr x="-22995" y="694"/>
                                    </p:animMotion>
                                  </p:childTnLst>
                                </p:cTn>
                              </p:par>
                              <p:par>
                                <p:cTn id="15" presetID="22" presetClass="entr" presetSubtype="1" fill="hold" nodeType="withEffect">
                                  <p:stCondLst>
                                    <p:cond delay="500"/>
                                  </p:stCondLst>
                                  <p:childTnLst>
                                    <p:set>
                                      <p:cBhvr>
                                        <p:cTn id="16" dur="1" fill="hold">
                                          <p:stCondLst>
                                            <p:cond delay="0"/>
                                          </p:stCondLst>
                                        </p:cTn>
                                        <p:tgtEl>
                                          <p:spTgt spid="143366"/>
                                        </p:tgtEl>
                                        <p:attrNameLst>
                                          <p:attrName>style.visibility</p:attrName>
                                        </p:attrNameLst>
                                      </p:cBhvr>
                                      <p:to>
                                        <p:strVal val="visible"/>
                                      </p:to>
                                    </p:set>
                                    <p:animEffect transition="in" filter="wipe(up)">
                                      <p:cBhvr>
                                        <p:cTn id="17" dur="500"/>
                                        <p:tgtEl>
                                          <p:spTgt spid="143366"/>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xit" presetSubtype="0" fill="hold" nodeType="clickEffect">
                                  <p:stCondLst>
                                    <p:cond delay="0"/>
                                  </p:stCondLst>
                                  <p:childTnLst>
                                    <p:set>
                                      <p:cBhvr>
                                        <p:cTn id="21" dur="1" fill="hold">
                                          <p:stCondLst>
                                            <p:cond delay="0"/>
                                          </p:stCondLst>
                                        </p:cTn>
                                        <p:tgtEl>
                                          <p:spTgt spid="143365"/>
                                        </p:tgtEl>
                                        <p:attrNameLst>
                                          <p:attrName>style.visibility</p:attrName>
                                        </p:attrNameLst>
                                      </p:cBhvr>
                                      <p:to>
                                        <p:strVal val="hidden"/>
                                      </p:to>
                                    </p:set>
                                  </p:childTnLst>
                                </p:cTn>
                              </p:par>
                              <p:par>
                                <p:cTn id="22" presetID="35" presetClass="path" presetSubtype="0" accel="50000" decel="50000" fill="hold" nodeType="withEffect">
                                  <p:stCondLst>
                                    <p:cond delay="0"/>
                                  </p:stCondLst>
                                  <p:childTnLst>
                                    <p:animMotion origin="layout" path="M -4.58333E-6 -3.7037E-6 L -0.54166 0.01505 " pathEditMode="relative" rAng="0" ptsTypes="AA">
                                      <p:cBhvr>
                                        <p:cTn id="23" dur="500" fill="hold"/>
                                        <p:tgtEl>
                                          <p:spTgt spid="143364"/>
                                        </p:tgtEl>
                                        <p:attrNameLst>
                                          <p:attrName>ppt_x</p:attrName>
                                          <p:attrName>ppt_y</p:attrName>
                                        </p:attrNameLst>
                                      </p:cBhvr>
                                      <p:rCtr x="-27083" y="74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6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Billions need Safe Water on Tap</a:t>
            </a:r>
          </a:p>
        </p:txBody>
      </p:sp>
      <p:sp>
        <p:nvSpPr>
          <p:cNvPr id="3" name="Content Placeholder 2"/>
          <p:cNvSpPr>
            <a:spLocks noGrp="1"/>
          </p:cNvSpPr>
          <p:nvPr>
            <p:ph idx="1"/>
          </p:nvPr>
        </p:nvSpPr>
        <p:spPr/>
        <p:txBody>
          <a:bodyPr/>
          <a:lstStyle/>
          <a:p>
            <a:r>
              <a:rPr lang="en-US" dirty="0"/>
              <a:t>Some three in ten people (2.3 billion) lack access to safe and readily available water at home (or maybe it is 5 in 10…)</a:t>
            </a:r>
          </a:p>
          <a:p>
            <a:r>
              <a:rPr lang="en-US" dirty="0"/>
              <a:t>Additional 1.2 billion from population growth gives 3.5 billion need water by 2030</a:t>
            </a:r>
          </a:p>
          <a:p>
            <a:pPr lvl="1"/>
            <a:r>
              <a:rPr lang="en-US" dirty="0"/>
              <a:t>267 million people per year!</a:t>
            </a:r>
          </a:p>
          <a:p>
            <a:pPr lvl="1"/>
            <a:r>
              <a:rPr lang="en-US" dirty="0"/>
              <a:t>800,000 L/s per year of new installed capacity</a:t>
            </a:r>
          </a:p>
          <a:p>
            <a:pPr lvl="1"/>
            <a:r>
              <a:rPr lang="en-US" dirty="0"/>
              <a:t>Water for 18 New York Cities per year!</a:t>
            </a:r>
          </a:p>
        </p:txBody>
      </p:sp>
      <p:pic>
        <p:nvPicPr>
          <p:cNvPr id="4" name="Picture 3"/>
          <p:cNvPicPr>
            <a:picLocks noChangeAspect="1"/>
          </p:cNvPicPr>
          <p:nvPr/>
        </p:nvPicPr>
        <p:blipFill rotWithShape="1">
          <a:blip r:embed="rId3"/>
          <a:srcRect t="13226"/>
          <a:stretch/>
        </p:blipFill>
        <p:spPr>
          <a:xfrm>
            <a:off x="0" y="5791200"/>
            <a:ext cx="9396311" cy="1499880"/>
          </a:xfrm>
          <a:prstGeom prst="rect">
            <a:avLst/>
          </a:prstGeom>
        </p:spPr>
      </p:pic>
    </p:spTree>
    <p:extLst>
      <p:ext uri="{BB962C8B-B14F-4D97-AF65-F5344CB8AC3E}">
        <p14:creationId xmlns:p14="http://schemas.microsoft.com/office/powerpoint/2010/main" val="40206447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theme1.xml><?xml version="1.0" encoding="utf-8"?>
<a:theme xmlns:a="http://schemas.openxmlformats.org/drawingml/2006/main" name="SWOT 2021">
  <a:themeElements>
    <a:clrScheme name="present colors">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SWOT 2021" id="{306B4164-DC53-4581-8FA2-40B7F9389F30}" vid="{98F8E750-724B-47D5-9A8C-6ABDA1DBFED5}"/>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Lecture 4540 2015</Template>
  <TotalTime>28338</TotalTime>
  <Words>2224</Words>
  <Application>Microsoft Office PowerPoint</Application>
  <PresentationFormat>Widescreen</PresentationFormat>
  <Paragraphs>276</Paragraphs>
  <Slides>38</Slides>
  <Notes>27</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38</vt:i4>
      </vt:variant>
    </vt:vector>
  </HeadingPairs>
  <TitlesOfParts>
    <vt:vector size="44" baseType="lpstr">
      <vt:lpstr>Arial</vt:lpstr>
      <vt:lpstr>Calibri</vt:lpstr>
      <vt:lpstr>Candara</vt:lpstr>
      <vt:lpstr>Times New Roman</vt:lpstr>
      <vt:lpstr>Wingdings</vt:lpstr>
      <vt:lpstr>SWOT 2021</vt:lpstr>
      <vt:lpstr>The State of the Planet</vt:lpstr>
      <vt:lpstr>How do we make the most out of this learning opportunity?</vt:lpstr>
      <vt:lpstr>Overview</vt:lpstr>
      <vt:lpstr>PowerPoint Presentation</vt:lpstr>
      <vt:lpstr>PowerPoint Presentation</vt:lpstr>
      <vt:lpstr>WHO Fact sheet on water (2017): The good news</vt:lpstr>
      <vt:lpstr>UN Fact sheet on water (2017) The bad news</vt:lpstr>
      <vt:lpstr>Honduras Stats as of 2015 (from WHO)</vt:lpstr>
      <vt:lpstr>Billions need Safe Water on Tap</vt:lpstr>
      <vt:lpstr>We forgot to include replacement of failing plants</vt:lpstr>
      <vt:lpstr>4.4 billion need new water supply systems by 2030</vt:lpstr>
      <vt:lpstr>Overview</vt:lpstr>
      <vt:lpstr>Cost vs required personal effort: Current paradigm myth!</vt:lpstr>
      <vt:lpstr>PowerPoint Presentation</vt:lpstr>
      <vt:lpstr>We are willing to pay more for better service</vt:lpstr>
      <vt:lpstr>Conclusions: The value of safe water</vt:lpstr>
      <vt:lpstr>Overview</vt:lpstr>
      <vt:lpstr>Intermittent Supplies</vt:lpstr>
      <vt:lpstr>Leaks don’t cause contamination unless the flow is INTO the pipe</vt:lpstr>
      <vt:lpstr>Booster pumps that pull water from the distribution system should be banned</vt:lpstr>
      <vt:lpstr>The Point of Use (POU) Treatment Preference and the spiral to failure</vt:lpstr>
      <vt:lpstr>Overview</vt:lpstr>
      <vt:lpstr>Technology isn’t the problem</vt:lpstr>
      <vt:lpstr>PowerPoint Presentation</vt:lpstr>
      <vt:lpstr>Policy, Education, Institutions  or  Engineering </vt:lpstr>
      <vt:lpstr>These factors are multipliers!!!!</vt:lpstr>
      <vt:lpstr>Package Plants</vt:lpstr>
      <vt:lpstr>PowerPoint Presentation</vt:lpstr>
      <vt:lpstr>Failure to design for energy efficiency</vt:lpstr>
      <vt:lpstr>Failure to design for the Operator</vt:lpstr>
      <vt:lpstr>Failure to design for the Operator</vt:lpstr>
      <vt:lpstr>Failure to design for the Operator</vt:lpstr>
      <vt:lpstr>Overview</vt:lpstr>
      <vt:lpstr>A Role for Universities</vt:lpstr>
      <vt:lpstr>Open-Source University-based Research and Development</vt:lpstr>
      <vt:lpstr>Low Carbon Footprint Technologies</vt:lpstr>
      <vt:lpstr>Hypotheses: The Grand Experiment</vt:lpstr>
      <vt:lpstr>Where are we going?</vt:lpstr>
    </vt:vector>
  </TitlesOfParts>
  <Company>Cornell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State of the Planet</dc:title>
  <dc:creator>Final review</dc:creator>
  <cp:lastModifiedBy>Monroe Weber-Shirk</cp:lastModifiedBy>
  <cp:revision>340</cp:revision>
  <dcterms:created xsi:type="dcterms:W3CDTF">2004-03-30T20:17:17Z</dcterms:created>
  <dcterms:modified xsi:type="dcterms:W3CDTF">2022-12-15T14:06:12Z</dcterms:modified>
</cp:coreProperties>
</file>